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14630400" cy="8229600"/>
  <p:notesSz cx="14630400" cy="82296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81100" y="706348"/>
            <a:ext cx="4750435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194560" y="4608576"/>
            <a:ext cx="10241280" cy="205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780999" y="2537252"/>
            <a:ext cx="4819650" cy="43510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7529925" y="2537252"/>
            <a:ext cx="6154419" cy="4410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1920" y="121920"/>
            <a:ext cx="14386560" cy="805433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1100" y="728990"/>
            <a:ext cx="13068199" cy="1717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145200" y="2973436"/>
            <a:ext cx="7162800" cy="2070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974336" y="7653528"/>
            <a:ext cx="4681728" cy="411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731520" y="7653528"/>
            <a:ext cx="3364992" cy="411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0533888" y="7653528"/>
            <a:ext cx="3364992" cy="411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Relationship Id="rId3" Type="http://schemas.openxmlformats.org/officeDocument/2006/relationships/image" Target="../media/image10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3" Type="http://schemas.openxmlformats.org/officeDocument/2006/relationships/image" Target="../media/image12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3" Type="http://schemas.openxmlformats.org/officeDocument/2006/relationships/image" Target="../media/image14.jpg"/><Relationship Id="rId4" Type="http://schemas.openxmlformats.org/officeDocument/2006/relationships/image" Target="../media/image15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17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png"/><Relationship Id="rId3" Type="http://schemas.openxmlformats.org/officeDocument/2006/relationships/image" Target="../media/image19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hyperlink" Target="https://max.ru/join/uC2dsXrOFc5rGqSuRQjLd7ralKy5peHsnnPo7oxnaBc" TargetMode="External"/><Relationship Id="rId7" Type="http://schemas.openxmlformats.org/officeDocument/2006/relationships/hyperlink" Target="https://t.me/bit_o_goz" TargetMode="Externa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anifilippova@1cbit.ru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1920"/>
            <a:ext cx="14531340" cy="810768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09675" y="2337141"/>
            <a:ext cx="7519670" cy="27101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1143635">
              <a:lnSpc>
                <a:spcPct val="115599"/>
              </a:lnSpc>
              <a:spcBef>
                <a:spcPts val="100"/>
              </a:spcBef>
            </a:pPr>
            <a:r>
              <a:rPr dirty="0" sz="4800" spc="-30">
                <a:latin typeface="Arial"/>
                <a:cs typeface="Arial"/>
              </a:rPr>
              <a:t>Подсистема</a:t>
            </a:r>
            <a:r>
              <a:rPr dirty="0" sz="4800" spc="-240">
                <a:latin typeface="Arial"/>
                <a:cs typeface="Arial"/>
              </a:rPr>
              <a:t> </a:t>
            </a:r>
            <a:r>
              <a:rPr dirty="0" sz="4800" spc="20">
                <a:solidFill>
                  <a:srgbClr val="E40071"/>
                </a:solidFill>
                <a:latin typeface="Arial"/>
                <a:cs typeface="Arial"/>
              </a:rPr>
              <a:t>БИ</a:t>
            </a:r>
            <a:r>
              <a:rPr dirty="0" sz="4800" spc="-530">
                <a:solidFill>
                  <a:srgbClr val="E40071"/>
                </a:solidFill>
                <a:latin typeface="Arial"/>
                <a:cs typeface="Arial"/>
              </a:rPr>
              <a:t>Т</a:t>
            </a:r>
            <a:r>
              <a:rPr dirty="0" sz="4800" spc="15">
                <a:solidFill>
                  <a:srgbClr val="E40071"/>
                </a:solidFill>
                <a:latin typeface="Arial"/>
                <a:cs typeface="Arial"/>
              </a:rPr>
              <a:t>.</a:t>
            </a:r>
            <a:r>
              <a:rPr dirty="0" sz="4800" spc="-50">
                <a:solidFill>
                  <a:srgbClr val="E40071"/>
                </a:solidFill>
                <a:latin typeface="Arial"/>
                <a:cs typeface="Arial"/>
              </a:rPr>
              <a:t>Г</a:t>
            </a:r>
            <a:r>
              <a:rPr dirty="0" sz="4800" spc="15">
                <a:solidFill>
                  <a:srgbClr val="E40071"/>
                </a:solidFill>
                <a:latin typeface="Arial"/>
                <a:cs typeface="Arial"/>
              </a:rPr>
              <a:t>ОЗ</a:t>
            </a:r>
            <a:r>
              <a:rPr dirty="0" sz="4800" spc="-75">
                <a:solidFill>
                  <a:srgbClr val="E40071"/>
                </a:solidFill>
                <a:latin typeface="Arial"/>
                <a:cs typeface="Arial"/>
              </a:rPr>
              <a:t> </a:t>
            </a:r>
            <a:r>
              <a:rPr dirty="0" sz="4800">
                <a:latin typeface="Arial"/>
                <a:cs typeface="Arial"/>
              </a:rPr>
              <a:t>в</a:t>
            </a:r>
            <a:r>
              <a:rPr dirty="0" sz="4800" spc="-10">
                <a:latin typeface="Arial"/>
                <a:cs typeface="Arial"/>
              </a:rPr>
              <a:t> 1С:Бухгалтерия</a:t>
            </a:r>
            <a:endParaRPr sz="4800">
              <a:latin typeface="Arial"/>
              <a:cs typeface="Arial"/>
            </a:endParaRPr>
          </a:p>
          <a:p>
            <a:pPr marL="12700" marR="5080">
              <a:lnSpc>
                <a:spcPct val="118800"/>
              </a:lnSpc>
              <a:spcBef>
                <a:spcPts val="975"/>
              </a:spcBef>
            </a:pPr>
            <a:r>
              <a:rPr dirty="0" sz="2400" spc="-40" b="0">
                <a:latin typeface="Microsoft Sans Serif"/>
                <a:cs typeface="Microsoft Sans Serif"/>
              </a:rPr>
              <a:t>Подготовка</a:t>
            </a:r>
            <a:r>
              <a:rPr dirty="0" sz="2400" spc="-60" b="0">
                <a:latin typeface="Microsoft Sans Serif"/>
                <a:cs typeface="Microsoft Sans Serif"/>
              </a:rPr>
              <a:t> </a:t>
            </a:r>
            <a:r>
              <a:rPr dirty="0" sz="2400" b="0">
                <a:latin typeface="Microsoft Sans Serif"/>
                <a:cs typeface="Microsoft Sans Serif"/>
              </a:rPr>
              <a:t>и</a:t>
            </a:r>
            <a:r>
              <a:rPr dirty="0" sz="2400" spc="-60" b="0">
                <a:latin typeface="Microsoft Sans Serif"/>
                <a:cs typeface="Microsoft Sans Serif"/>
              </a:rPr>
              <a:t> </a:t>
            </a:r>
            <a:r>
              <a:rPr dirty="0" sz="2400" b="0">
                <a:latin typeface="Microsoft Sans Serif"/>
                <a:cs typeface="Microsoft Sans Serif"/>
              </a:rPr>
              <a:t>сдача</a:t>
            </a:r>
            <a:r>
              <a:rPr dirty="0" sz="2400" spc="-55" b="0">
                <a:latin typeface="Microsoft Sans Serif"/>
                <a:cs typeface="Microsoft Sans Serif"/>
              </a:rPr>
              <a:t> </a:t>
            </a:r>
            <a:r>
              <a:rPr dirty="0" sz="2400" spc="-20" b="0">
                <a:latin typeface="Microsoft Sans Serif"/>
                <a:cs typeface="Microsoft Sans Serif"/>
              </a:rPr>
              <a:t>отчетности</a:t>
            </a:r>
            <a:r>
              <a:rPr dirty="0" sz="2400" spc="-60" b="0">
                <a:latin typeface="Microsoft Sans Serif"/>
                <a:cs typeface="Microsoft Sans Serif"/>
              </a:rPr>
              <a:t> </a:t>
            </a:r>
            <a:r>
              <a:rPr dirty="0" sz="2400" b="0">
                <a:latin typeface="Microsoft Sans Serif"/>
                <a:cs typeface="Microsoft Sans Serif"/>
              </a:rPr>
              <a:t>по</a:t>
            </a:r>
            <a:r>
              <a:rPr dirty="0" sz="2400" spc="-55" b="0">
                <a:latin typeface="Microsoft Sans Serif"/>
                <a:cs typeface="Microsoft Sans Serif"/>
              </a:rPr>
              <a:t> </a:t>
            </a:r>
            <a:r>
              <a:rPr dirty="0" sz="2400" spc="-20" b="0">
                <a:latin typeface="Microsoft Sans Serif"/>
                <a:cs typeface="Microsoft Sans Serif"/>
              </a:rPr>
              <a:t>гособоронзаказам без</a:t>
            </a:r>
            <a:r>
              <a:rPr dirty="0" sz="2400" spc="-55" b="0">
                <a:latin typeface="Microsoft Sans Serif"/>
                <a:cs typeface="Microsoft Sans Serif"/>
              </a:rPr>
              <a:t> </a:t>
            </a:r>
            <a:r>
              <a:rPr dirty="0" sz="2400" spc="-10" b="0">
                <a:latin typeface="Microsoft Sans Serif"/>
                <a:cs typeface="Microsoft Sans Serif"/>
              </a:rPr>
              <a:t>ошибок</a:t>
            </a:r>
            <a:r>
              <a:rPr dirty="0" sz="2400" spc="-50" b="0">
                <a:latin typeface="Microsoft Sans Serif"/>
                <a:cs typeface="Microsoft Sans Serif"/>
              </a:rPr>
              <a:t> </a:t>
            </a:r>
            <a:r>
              <a:rPr dirty="0" sz="2400" b="0">
                <a:latin typeface="Microsoft Sans Serif"/>
                <a:cs typeface="Microsoft Sans Serif"/>
              </a:rPr>
              <a:t>и</a:t>
            </a:r>
            <a:r>
              <a:rPr dirty="0" sz="2400" spc="-50" b="0">
                <a:latin typeface="Microsoft Sans Serif"/>
                <a:cs typeface="Microsoft Sans Serif"/>
              </a:rPr>
              <a:t> </a:t>
            </a:r>
            <a:r>
              <a:rPr dirty="0" sz="2400" b="0">
                <a:latin typeface="Microsoft Sans Serif"/>
                <a:cs typeface="Microsoft Sans Serif"/>
              </a:rPr>
              <a:t>с</a:t>
            </a:r>
            <a:r>
              <a:rPr dirty="0" sz="2400" spc="-50" b="0">
                <a:latin typeface="Microsoft Sans Serif"/>
                <a:cs typeface="Microsoft Sans Serif"/>
              </a:rPr>
              <a:t> </a:t>
            </a:r>
            <a:r>
              <a:rPr dirty="0" sz="2400" spc="-10" b="0">
                <a:latin typeface="Microsoft Sans Serif"/>
                <a:cs typeface="Microsoft Sans Serif"/>
              </a:rPr>
              <a:t>выгодой</a:t>
            </a:r>
            <a:r>
              <a:rPr dirty="0" sz="2400" spc="-55" b="0">
                <a:latin typeface="Microsoft Sans Serif"/>
                <a:cs typeface="Microsoft Sans Serif"/>
              </a:rPr>
              <a:t> </a:t>
            </a:r>
            <a:r>
              <a:rPr dirty="0" sz="2400" b="0">
                <a:latin typeface="Microsoft Sans Serif"/>
                <a:cs typeface="Microsoft Sans Serif"/>
              </a:rPr>
              <a:t>для</a:t>
            </a:r>
            <a:r>
              <a:rPr dirty="0" sz="2400" spc="-50" b="0">
                <a:latin typeface="Microsoft Sans Serif"/>
                <a:cs typeface="Microsoft Sans Serif"/>
              </a:rPr>
              <a:t> </a:t>
            </a:r>
            <a:r>
              <a:rPr dirty="0" sz="2400" spc="-10" b="0">
                <a:latin typeface="Microsoft Sans Serif"/>
                <a:cs typeface="Microsoft Sans Serif"/>
              </a:rPr>
              <a:t>бизнеса</a:t>
            </a:r>
            <a:endParaRPr sz="2400">
              <a:latin typeface="Microsoft Sans Serif"/>
              <a:cs typeface="Microsoft Sans Serif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39399" y="2151325"/>
            <a:ext cx="2856215" cy="272547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1090" y="1903049"/>
            <a:ext cx="11897360" cy="1717039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099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Отчетность</a:t>
            </a:r>
            <a:r>
              <a:rPr dirty="0" spc="-9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по</a:t>
            </a:r>
            <a:r>
              <a:rPr dirty="0" spc="-9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ГОЗ.</a:t>
            </a:r>
            <a:r>
              <a:rPr dirty="0" spc="-9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С</a:t>
            </a:r>
            <a:r>
              <a:rPr dirty="0" spc="-8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какими</a:t>
            </a:r>
            <a:r>
              <a:rPr dirty="0" spc="-95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трудностями сталкиваются</a:t>
            </a:r>
            <a:r>
              <a:rPr dirty="0" spc="-25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исполнители</a:t>
            </a:r>
            <a:r>
              <a:rPr dirty="0" spc="-25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контрактов?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19198" y="3824279"/>
            <a:ext cx="9791700" cy="2236470"/>
          </a:xfrm>
          <a:prstGeom prst="rect">
            <a:avLst/>
          </a:prstGeom>
        </p:spPr>
        <p:txBody>
          <a:bodyPr wrap="square" lIns="0" tIns="149860" rIns="0" bIns="0" rtlCol="0" vert="horz">
            <a:spAutoFit/>
          </a:bodyPr>
          <a:lstStyle/>
          <a:p>
            <a:pPr marL="316865" indent="-304165">
              <a:lnSpc>
                <a:spcPct val="100000"/>
              </a:lnSpc>
              <a:spcBef>
                <a:spcPts val="1180"/>
              </a:spcBef>
              <a:buClr>
                <a:srgbClr val="E40071"/>
              </a:buClr>
              <a:buChar char="•"/>
              <a:tabLst>
                <a:tab pos="316865" algn="l"/>
              </a:tabLst>
            </a:pPr>
            <a:r>
              <a:rPr dirty="0" sz="2000" spc="-10">
                <a:latin typeface="Microsoft Sans Serif"/>
                <a:cs typeface="Microsoft Sans Serif"/>
              </a:rPr>
              <a:t>Сложность</a:t>
            </a:r>
            <a:r>
              <a:rPr dirty="0" sz="2000" spc="-65">
                <a:latin typeface="Microsoft Sans Serif"/>
                <a:cs typeface="Microsoft Sans Serif"/>
              </a:rPr>
              <a:t> </a:t>
            </a:r>
            <a:r>
              <a:rPr dirty="0" sz="2000" spc="-25">
                <a:latin typeface="Microsoft Sans Serif"/>
                <a:cs typeface="Microsoft Sans Serif"/>
              </a:rPr>
              <a:t>нормативно-</a:t>
            </a:r>
            <a:r>
              <a:rPr dirty="0" sz="2000">
                <a:latin typeface="Microsoft Sans Serif"/>
                <a:cs typeface="Microsoft Sans Serif"/>
              </a:rPr>
              <a:t>правовой</a:t>
            </a:r>
            <a:r>
              <a:rPr dirty="0" sz="2000" spc="-65">
                <a:latin typeface="Microsoft Sans Serif"/>
                <a:cs typeface="Microsoft Sans Serif"/>
              </a:rPr>
              <a:t> </a:t>
            </a:r>
            <a:r>
              <a:rPr dirty="0" sz="2000" spc="-20">
                <a:latin typeface="Microsoft Sans Serif"/>
                <a:cs typeface="Microsoft Sans Serif"/>
              </a:rPr>
              <a:t>базы</a:t>
            </a:r>
            <a:endParaRPr sz="2000">
              <a:latin typeface="Microsoft Sans Serif"/>
              <a:cs typeface="Microsoft Sans Serif"/>
            </a:endParaRPr>
          </a:p>
          <a:p>
            <a:pPr marL="316865" indent="-304165">
              <a:lnSpc>
                <a:spcPct val="100000"/>
              </a:lnSpc>
              <a:spcBef>
                <a:spcPts val="1080"/>
              </a:spcBef>
              <a:buClr>
                <a:srgbClr val="E40071"/>
              </a:buClr>
              <a:buChar char="•"/>
              <a:tabLst>
                <a:tab pos="316865" algn="l"/>
              </a:tabLst>
            </a:pPr>
            <a:r>
              <a:rPr dirty="0" sz="2000">
                <a:latin typeface="Microsoft Sans Serif"/>
                <a:cs typeface="Microsoft Sans Serif"/>
              </a:rPr>
              <a:t>Частые</a:t>
            </a:r>
            <a:r>
              <a:rPr dirty="0" sz="2000" spc="-30">
                <a:latin typeface="Microsoft Sans Serif"/>
                <a:cs typeface="Microsoft Sans Serif"/>
              </a:rPr>
              <a:t> </a:t>
            </a:r>
            <a:r>
              <a:rPr dirty="0" sz="2000" spc="-20">
                <a:latin typeface="Microsoft Sans Serif"/>
                <a:cs typeface="Microsoft Sans Serif"/>
              </a:rPr>
              <a:t>изменения</a:t>
            </a:r>
            <a:r>
              <a:rPr dirty="0" sz="2000" spc="-3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в</a:t>
            </a:r>
            <a:r>
              <a:rPr dirty="0" sz="2000" spc="-30">
                <a:latin typeface="Microsoft Sans Serif"/>
                <a:cs typeface="Microsoft Sans Serif"/>
              </a:rPr>
              <a:t> законодательстве </a:t>
            </a:r>
            <a:r>
              <a:rPr dirty="0" sz="2000" spc="520">
                <a:latin typeface="Microsoft Sans Serif"/>
                <a:cs typeface="Microsoft Sans Serif"/>
              </a:rPr>
              <a:t>–</a:t>
            </a:r>
            <a:r>
              <a:rPr dirty="0" sz="2000" spc="-30">
                <a:latin typeface="Microsoft Sans Serif"/>
                <a:cs typeface="Microsoft Sans Serif"/>
              </a:rPr>
              <a:t> </a:t>
            </a:r>
            <a:r>
              <a:rPr dirty="0" sz="2000" spc="-45">
                <a:latin typeface="Microsoft Sans Serif"/>
                <a:cs typeface="Microsoft Sans Serif"/>
              </a:rPr>
              <a:t>275-</a:t>
            </a:r>
            <a:r>
              <a:rPr dirty="0" sz="2000">
                <a:latin typeface="Microsoft Sans Serif"/>
                <a:cs typeface="Microsoft Sans Serif"/>
              </a:rPr>
              <a:t>ФЗ,</a:t>
            </a:r>
            <a:r>
              <a:rPr dirty="0" sz="2000" spc="-30">
                <a:latin typeface="Microsoft Sans Serif"/>
                <a:cs typeface="Microsoft Sans Serif"/>
              </a:rPr>
              <a:t> </a:t>
            </a:r>
            <a:r>
              <a:rPr dirty="0" sz="2000" spc="-50">
                <a:latin typeface="Microsoft Sans Serif"/>
                <a:cs typeface="Microsoft Sans Serif"/>
              </a:rPr>
              <a:t>44-</a:t>
            </a:r>
            <a:r>
              <a:rPr dirty="0" sz="2000">
                <a:latin typeface="Microsoft Sans Serif"/>
                <a:cs typeface="Microsoft Sans Serif"/>
              </a:rPr>
              <a:t>ФЗ,</a:t>
            </a:r>
            <a:r>
              <a:rPr dirty="0" sz="2000" spc="-30">
                <a:latin typeface="Microsoft Sans Serif"/>
                <a:cs typeface="Microsoft Sans Serif"/>
              </a:rPr>
              <a:t> </a:t>
            </a:r>
            <a:r>
              <a:rPr dirty="0" sz="2000" spc="-20">
                <a:latin typeface="Microsoft Sans Serif"/>
                <a:cs typeface="Microsoft Sans Serif"/>
              </a:rPr>
              <a:t>Приказ</a:t>
            </a:r>
            <a:r>
              <a:rPr dirty="0" sz="2000" spc="-3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№564</a:t>
            </a:r>
            <a:r>
              <a:rPr dirty="0" sz="2000" spc="-3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и</a:t>
            </a:r>
            <a:r>
              <a:rPr dirty="0" sz="2000" spc="-30">
                <a:latin typeface="Microsoft Sans Serif"/>
                <a:cs typeface="Microsoft Sans Serif"/>
              </a:rPr>
              <a:t> </a:t>
            </a:r>
            <a:r>
              <a:rPr dirty="0" sz="2000" spc="-25">
                <a:latin typeface="Microsoft Sans Serif"/>
                <a:cs typeface="Microsoft Sans Serif"/>
              </a:rPr>
              <a:t>др.</a:t>
            </a:r>
            <a:endParaRPr sz="2000">
              <a:latin typeface="Microsoft Sans Serif"/>
              <a:cs typeface="Microsoft Sans Serif"/>
            </a:endParaRPr>
          </a:p>
          <a:p>
            <a:pPr marL="316865" indent="-304165">
              <a:lnSpc>
                <a:spcPct val="100000"/>
              </a:lnSpc>
              <a:spcBef>
                <a:spcPts val="1085"/>
              </a:spcBef>
              <a:buClr>
                <a:srgbClr val="E40071"/>
              </a:buClr>
              <a:buChar char="•"/>
              <a:tabLst>
                <a:tab pos="316865" algn="l"/>
              </a:tabLst>
            </a:pPr>
            <a:r>
              <a:rPr dirty="0" sz="2000" spc="-10">
                <a:latin typeface="Microsoft Sans Serif"/>
                <a:cs typeface="Microsoft Sans Serif"/>
              </a:rPr>
              <a:t>Ошибки</a:t>
            </a:r>
            <a:r>
              <a:rPr dirty="0" sz="2000" spc="-5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в</a:t>
            </a:r>
            <a:r>
              <a:rPr dirty="0" sz="2000" spc="-50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оформлении</a:t>
            </a:r>
            <a:r>
              <a:rPr dirty="0" sz="2000" spc="-45">
                <a:latin typeface="Microsoft Sans Serif"/>
                <a:cs typeface="Microsoft Sans Serif"/>
              </a:rPr>
              <a:t> </a:t>
            </a:r>
            <a:r>
              <a:rPr dirty="0" sz="2000" spc="-20">
                <a:latin typeface="Microsoft Sans Serif"/>
                <a:cs typeface="Microsoft Sans Serif"/>
              </a:rPr>
              <a:t>документов</a:t>
            </a:r>
            <a:r>
              <a:rPr dirty="0" sz="2000" spc="-55">
                <a:latin typeface="Microsoft Sans Serif"/>
                <a:cs typeface="Microsoft Sans Serif"/>
              </a:rPr>
              <a:t> </a:t>
            </a:r>
            <a:r>
              <a:rPr dirty="0" sz="2000" spc="520">
                <a:latin typeface="Microsoft Sans Serif"/>
                <a:cs typeface="Microsoft Sans Serif"/>
              </a:rPr>
              <a:t>–</a:t>
            </a:r>
            <a:r>
              <a:rPr dirty="0" sz="2000" spc="-5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риск</a:t>
            </a:r>
            <a:r>
              <a:rPr dirty="0" sz="2000" spc="-50">
                <a:latin typeface="Microsoft Sans Serif"/>
                <a:cs typeface="Microsoft Sans Serif"/>
              </a:rPr>
              <a:t> </a:t>
            </a:r>
            <a:r>
              <a:rPr dirty="0" sz="2000" spc="-20">
                <a:latin typeface="Microsoft Sans Serif"/>
                <a:cs typeface="Microsoft Sans Serif"/>
              </a:rPr>
              <a:t>проверок</a:t>
            </a:r>
            <a:r>
              <a:rPr dirty="0" sz="2000" spc="-4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прокуратуры</a:t>
            </a:r>
            <a:endParaRPr sz="2000">
              <a:latin typeface="Microsoft Sans Serif"/>
              <a:cs typeface="Microsoft Sans Serif"/>
            </a:endParaRPr>
          </a:p>
          <a:p>
            <a:pPr marL="316865" indent="-304165">
              <a:lnSpc>
                <a:spcPct val="100000"/>
              </a:lnSpc>
              <a:spcBef>
                <a:spcPts val="1080"/>
              </a:spcBef>
              <a:buClr>
                <a:srgbClr val="E40071"/>
              </a:buClr>
              <a:buChar char="•"/>
              <a:tabLst>
                <a:tab pos="316865" algn="l"/>
              </a:tabLst>
            </a:pPr>
            <a:r>
              <a:rPr dirty="0" sz="2000" spc="-10">
                <a:latin typeface="Microsoft Sans Serif"/>
                <a:cs typeface="Microsoft Sans Serif"/>
              </a:rPr>
              <a:t>Сложность</a:t>
            </a:r>
            <a:r>
              <a:rPr dirty="0" sz="2000" spc="-6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обоснования</a:t>
            </a:r>
            <a:r>
              <a:rPr dirty="0" sz="2000" spc="-6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затрат</a:t>
            </a:r>
            <a:r>
              <a:rPr dirty="0" sz="2000" spc="-60">
                <a:latin typeface="Microsoft Sans Serif"/>
                <a:cs typeface="Microsoft Sans Serif"/>
              </a:rPr>
              <a:t> </a:t>
            </a:r>
            <a:r>
              <a:rPr dirty="0" sz="2000" spc="520">
                <a:latin typeface="Microsoft Sans Serif"/>
                <a:cs typeface="Microsoft Sans Serif"/>
              </a:rPr>
              <a:t>–</a:t>
            </a:r>
            <a:r>
              <a:rPr dirty="0" sz="2000" spc="-6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убытки</a:t>
            </a:r>
            <a:r>
              <a:rPr dirty="0" sz="2000" spc="-6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даже</a:t>
            </a:r>
            <a:r>
              <a:rPr dirty="0" sz="2000" spc="-6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при</a:t>
            </a:r>
            <a:r>
              <a:rPr dirty="0" sz="2000" spc="-6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исполненном</a:t>
            </a:r>
            <a:r>
              <a:rPr dirty="0" sz="2000" spc="-60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контракте</a:t>
            </a:r>
            <a:endParaRPr sz="2000">
              <a:latin typeface="Microsoft Sans Serif"/>
              <a:cs typeface="Microsoft Sans Serif"/>
            </a:endParaRPr>
          </a:p>
          <a:p>
            <a:pPr marL="316865" indent="-304165">
              <a:lnSpc>
                <a:spcPct val="100000"/>
              </a:lnSpc>
              <a:spcBef>
                <a:spcPts val="1085"/>
              </a:spcBef>
              <a:buClr>
                <a:srgbClr val="E40071"/>
              </a:buClr>
              <a:buChar char="•"/>
              <a:tabLst>
                <a:tab pos="316865" algn="l"/>
              </a:tabLst>
            </a:pPr>
            <a:r>
              <a:rPr dirty="0" sz="2000" spc="-35">
                <a:latin typeface="Microsoft Sans Serif"/>
                <a:cs typeface="Microsoft Sans Serif"/>
              </a:rPr>
              <a:t>Требуется</a:t>
            </a:r>
            <a:r>
              <a:rPr dirty="0" sz="2000" spc="-50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глубокая</a:t>
            </a:r>
            <a:r>
              <a:rPr dirty="0" sz="2000" spc="-50">
                <a:latin typeface="Microsoft Sans Serif"/>
                <a:cs typeface="Microsoft Sans Serif"/>
              </a:rPr>
              <a:t> </a:t>
            </a:r>
            <a:r>
              <a:rPr dirty="0" sz="2000" spc="-25">
                <a:latin typeface="Microsoft Sans Serif"/>
                <a:cs typeface="Microsoft Sans Serif"/>
              </a:rPr>
              <a:t>экспертиза</a:t>
            </a:r>
            <a:r>
              <a:rPr dirty="0" sz="2000" spc="-4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и</a:t>
            </a:r>
            <a:r>
              <a:rPr dirty="0" sz="2000" spc="-50">
                <a:latin typeface="Microsoft Sans Serif"/>
                <a:cs typeface="Microsoft Sans Serif"/>
              </a:rPr>
              <a:t> </a:t>
            </a:r>
            <a:r>
              <a:rPr dirty="0" sz="2000" spc="-20">
                <a:latin typeface="Microsoft Sans Serif"/>
                <a:cs typeface="Microsoft Sans Serif"/>
              </a:rPr>
              <a:t>много</a:t>
            </a:r>
            <a:r>
              <a:rPr dirty="0" sz="2000" spc="-4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времени</a:t>
            </a:r>
            <a:r>
              <a:rPr dirty="0" sz="2000" spc="-5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для</a:t>
            </a:r>
            <a:r>
              <a:rPr dirty="0" sz="2000" spc="-50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формирования</a:t>
            </a:r>
            <a:r>
              <a:rPr dirty="0" sz="2000" spc="-4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отчетности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0" y="121920"/>
            <a:ext cx="7010400" cy="8054339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70575" y="0"/>
            <a:ext cx="6859823" cy="822959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64714" y="1183314"/>
            <a:ext cx="5435600" cy="1717039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099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Сдача</a:t>
            </a:r>
            <a:r>
              <a:rPr dirty="0" spc="-22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отчетности</a:t>
            </a:r>
            <a:r>
              <a:rPr dirty="0" spc="-229">
                <a:latin typeface="Arial"/>
                <a:cs typeface="Arial"/>
              </a:rPr>
              <a:t> </a:t>
            </a:r>
            <a:r>
              <a:rPr dirty="0" spc="-50">
                <a:latin typeface="Arial"/>
                <a:cs typeface="Arial"/>
              </a:rPr>
              <a:t>с </a:t>
            </a:r>
            <a:r>
              <a:rPr dirty="0">
                <a:latin typeface="Arial"/>
                <a:cs typeface="Arial"/>
              </a:rPr>
              <a:t>помощью</a:t>
            </a:r>
            <a:r>
              <a:rPr dirty="0" spc="-185">
                <a:latin typeface="Arial"/>
                <a:cs typeface="Arial"/>
              </a:rPr>
              <a:t> </a:t>
            </a:r>
            <a:r>
              <a:rPr dirty="0" spc="-10">
                <a:solidFill>
                  <a:srgbClr val="E40071"/>
                </a:solidFill>
                <a:latin typeface="Arial"/>
                <a:cs typeface="Arial"/>
              </a:rPr>
              <a:t>БИТ.ГОЗ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802823" y="3102599"/>
            <a:ext cx="5561965" cy="3749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7500" marR="280670" indent="-304800">
              <a:lnSpc>
                <a:spcPct val="142500"/>
              </a:lnSpc>
              <a:spcBef>
                <a:spcPts val="100"/>
              </a:spcBef>
              <a:buClr>
                <a:srgbClr val="E40071"/>
              </a:buClr>
              <a:buChar char="•"/>
              <a:tabLst>
                <a:tab pos="317500" algn="l"/>
              </a:tabLst>
            </a:pPr>
            <a:r>
              <a:rPr dirty="0" sz="2000" spc="-25">
                <a:latin typeface="Microsoft Sans Serif"/>
                <a:cs typeface="Microsoft Sans Serif"/>
              </a:rPr>
              <a:t>Удобство</a:t>
            </a:r>
            <a:r>
              <a:rPr dirty="0" sz="2000" spc="-4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установки</a:t>
            </a:r>
            <a:r>
              <a:rPr dirty="0" sz="2000" spc="-4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и</a:t>
            </a:r>
            <a:r>
              <a:rPr dirty="0" sz="2000" spc="-4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использования подсистемы</a:t>
            </a:r>
            <a:r>
              <a:rPr dirty="0" sz="2000" spc="-35">
                <a:latin typeface="Microsoft Sans Serif"/>
                <a:cs typeface="Microsoft Sans Serif"/>
              </a:rPr>
              <a:t> </a:t>
            </a:r>
            <a:r>
              <a:rPr dirty="0" sz="2000" spc="-70">
                <a:latin typeface="Microsoft Sans Serif"/>
                <a:cs typeface="Microsoft Sans Serif"/>
              </a:rPr>
              <a:t>БИТ.ГОЗ</a:t>
            </a:r>
            <a:r>
              <a:rPr dirty="0" sz="2000" spc="-3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для</a:t>
            </a:r>
            <a:r>
              <a:rPr dirty="0" sz="2000" spc="-30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1С:Бухгалтерия</a:t>
            </a:r>
            <a:endParaRPr sz="2000">
              <a:latin typeface="Microsoft Sans Serif"/>
              <a:cs typeface="Microsoft Sans Serif"/>
            </a:endParaRPr>
          </a:p>
          <a:p>
            <a:pPr marL="316865" indent="-304165">
              <a:lnSpc>
                <a:spcPct val="100000"/>
              </a:lnSpc>
              <a:spcBef>
                <a:spcPts val="500"/>
              </a:spcBef>
              <a:buClr>
                <a:srgbClr val="E40071"/>
              </a:buClr>
              <a:buChar char="•"/>
              <a:tabLst>
                <a:tab pos="316865" algn="l"/>
              </a:tabLst>
            </a:pPr>
            <a:r>
              <a:rPr dirty="0" sz="2000" spc="-30">
                <a:latin typeface="Microsoft Sans Serif"/>
                <a:cs typeface="Microsoft Sans Serif"/>
              </a:rPr>
              <a:t>Автоматическое</a:t>
            </a:r>
            <a:r>
              <a:rPr dirty="0" sz="2000" spc="-70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формирование</a:t>
            </a:r>
            <a:r>
              <a:rPr dirty="0" sz="2000" spc="-70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отчета</a:t>
            </a:r>
            <a:r>
              <a:rPr dirty="0" sz="2000" spc="-65">
                <a:latin typeface="Microsoft Sans Serif"/>
                <a:cs typeface="Microsoft Sans Serif"/>
              </a:rPr>
              <a:t> </a:t>
            </a:r>
            <a:r>
              <a:rPr dirty="0" sz="2000" spc="-25">
                <a:latin typeface="Microsoft Sans Serif"/>
                <a:cs typeface="Microsoft Sans Serif"/>
              </a:rPr>
              <a:t>об</a:t>
            </a:r>
            <a:endParaRPr sz="2000">
              <a:latin typeface="Microsoft Sans Serif"/>
              <a:cs typeface="Microsoft Sans Serif"/>
            </a:endParaRPr>
          </a:p>
          <a:p>
            <a:pPr marL="316865">
              <a:lnSpc>
                <a:spcPct val="100000"/>
              </a:lnSpc>
              <a:spcBef>
                <a:spcPts val="1019"/>
              </a:spcBef>
            </a:pPr>
            <a:r>
              <a:rPr dirty="0" sz="2000">
                <a:latin typeface="Microsoft Sans Serif"/>
                <a:cs typeface="Microsoft Sans Serif"/>
              </a:rPr>
              <a:t>исполнении</a:t>
            </a:r>
            <a:r>
              <a:rPr dirty="0" sz="2000" spc="-105">
                <a:latin typeface="Microsoft Sans Serif"/>
                <a:cs typeface="Microsoft Sans Serif"/>
              </a:rPr>
              <a:t> </a:t>
            </a:r>
            <a:r>
              <a:rPr dirty="0" sz="2000" spc="-50">
                <a:latin typeface="Microsoft Sans Serif"/>
                <a:cs typeface="Microsoft Sans Serif"/>
              </a:rPr>
              <a:t>ГОЗ</a:t>
            </a:r>
            <a:r>
              <a:rPr dirty="0" sz="2000" spc="-8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(ОИСГОЗ)</a:t>
            </a:r>
            <a:endParaRPr sz="2000">
              <a:latin typeface="Microsoft Sans Serif"/>
              <a:cs typeface="Microsoft Sans Serif"/>
            </a:endParaRPr>
          </a:p>
          <a:p>
            <a:pPr marL="316865" indent="-304165">
              <a:lnSpc>
                <a:spcPct val="100000"/>
              </a:lnSpc>
              <a:spcBef>
                <a:spcPts val="520"/>
              </a:spcBef>
              <a:buClr>
                <a:srgbClr val="E40071"/>
              </a:buClr>
              <a:buChar char="•"/>
              <a:tabLst>
                <a:tab pos="316865" algn="l"/>
              </a:tabLst>
            </a:pPr>
            <a:r>
              <a:rPr dirty="0" sz="2000" spc="-35">
                <a:latin typeface="Microsoft Sans Serif"/>
                <a:cs typeface="Microsoft Sans Serif"/>
              </a:rPr>
              <a:t>Готовые</a:t>
            </a:r>
            <a:r>
              <a:rPr dirty="0" sz="2000" spc="-10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шаблоны</a:t>
            </a:r>
            <a:r>
              <a:rPr dirty="0" sz="2000" spc="-11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форм</a:t>
            </a:r>
            <a:r>
              <a:rPr dirty="0" sz="2000" spc="-100">
                <a:latin typeface="Microsoft Sans Serif"/>
                <a:cs typeface="Microsoft Sans Serif"/>
              </a:rPr>
              <a:t> </a:t>
            </a:r>
            <a:r>
              <a:rPr dirty="0" sz="2000" spc="-20">
                <a:latin typeface="Microsoft Sans Serif"/>
                <a:cs typeface="Microsoft Sans Serif"/>
              </a:rPr>
              <a:t>РКМ,</a:t>
            </a:r>
            <a:r>
              <a:rPr dirty="0" sz="2000" spc="-100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обновляемые</a:t>
            </a:r>
            <a:endParaRPr sz="2000">
              <a:latin typeface="Microsoft Sans Serif"/>
              <a:cs typeface="Microsoft Sans Serif"/>
            </a:endParaRPr>
          </a:p>
          <a:p>
            <a:pPr marL="316865">
              <a:lnSpc>
                <a:spcPct val="100000"/>
              </a:lnSpc>
              <a:spcBef>
                <a:spcPts val="1019"/>
              </a:spcBef>
            </a:pPr>
            <a:r>
              <a:rPr dirty="0" sz="2000">
                <a:latin typeface="Microsoft Sans Serif"/>
                <a:cs typeface="Microsoft Sans Serif"/>
              </a:rPr>
              <a:t>при</a:t>
            </a:r>
            <a:r>
              <a:rPr dirty="0" sz="2000" spc="-35">
                <a:latin typeface="Microsoft Sans Serif"/>
                <a:cs typeface="Microsoft Sans Serif"/>
              </a:rPr>
              <a:t> </a:t>
            </a:r>
            <a:r>
              <a:rPr dirty="0" sz="2000" spc="-20">
                <a:latin typeface="Microsoft Sans Serif"/>
                <a:cs typeface="Microsoft Sans Serif"/>
              </a:rPr>
              <a:t>изменении</a:t>
            </a:r>
            <a:r>
              <a:rPr dirty="0" sz="2000" spc="-3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законодательства</a:t>
            </a:r>
            <a:endParaRPr sz="2000">
              <a:latin typeface="Microsoft Sans Serif"/>
              <a:cs typeface="Microsoft Sans Serif"/>
            </a:endParaRPr>
          </a:p>
          <a:p>
            <a:pPr marL="316865" indent="-304165">
              <a:lnSpc>
                <a:spcPct val="100000"/>
              </a:lnSpc>
              <a:spcBef>
                <a:spcPts val="520"/>
              </a:spcBef>
              <a:buClr>
                <a:srgbClr val="E40071"/>
              </a:buClr>
              <a:buChar char="•"/>
              <a:tabLst>
                <a:tab pos="316865" algn="l"/>
              </a:tabLst>
            </a:pPr>
            <a:r>
              <a:rPr dirty="0" sz="2000" spc="-20">
                <a:latin typeface="Microsoft Sans Serif"/>
                <a:cs typeface="Microsoft Sans Serif"/>
              </a:rPr>
              <a:t>Методологическая</a:t>
            </a:r>
            <a:r>
              <a:rPr dirty="0" sz="2000" spc="-4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поддержка</a:t>
            </a:r>
            <a:endParaRPr sz="2000">
              <a:latin typeface="Microsoft Sans Serif"/>
              <a:cs typeface="Microsoft Sans Serif"/>
            </a:endParaRPr>
          </a:p>
          <a:p>
            <a:pPr marL="316865" marR="368300" indent="-304800">
              <a:lnSpc>
                <a:spcPct val="142500"/>
              </a:lnSpc>
              <a:spcBef>
                <a:spcPts val="60"/>
              </a:spcBef>
              <a:buClr>
                <a:srgbClr val="E40071"/>
              </a:buClr>
              <a:buChar char="•"/>
              <a:tabLst>
                <a:tab pos="316865" algn="l"/>
              </a:tabLst>
            </a:pPr>
            <a:r>
              <a:rPr dirty="0" sz="2000" spc="-25">
                <a:latin typeface="Microsoft Sans Serif"/>
                <a:cs typeface="Microsoft Sans Serif"/>
              </a:rPr>
              <a:t>Раздельный</a:t>
            </a:r>
            <a:r>
              <a:rPr dirty="0" sz="2000" spc="-4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учет</a:t>
            </a:r>
            <a:r>
              <a:rPr dirty="0" sz="2000" spc="-4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в</a:t>
            </a:r>
            <a:r>
              <a:rPr dirty="0" sz="2000" spc="-40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соответствии</a:t>
            </a:r>
            <a:r>
              <a:rPr dirty="0" sz="2000" spc="-3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с</a:t>
            </a:r>
            <a:r>
              <a:rPr dirty="0" sz="2000" spc="-4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НПА</a:t>
            </a:r>
            <a:r>
              <a:rPr dirty="0" sz="2000" spc="-40">
                <a:latin typeface="Microsoft Sans Serif"/>
                <a:cs typeface="Microsoft Sans Serif"/>
              </a:rPr>
              <a:t> </a:t>
            </a:r>
            <a:r>
              <a:rPr dirty="0" sz="2000" spc="-50">
                <a:latin typeface="Microsoft Sans Serif"/>
                <a:cs typeface="Microsoft Sans Serif"/>
              </a:rPr>
              <a:t>и </a:t>
            </a:r>
            <a:r>
              <a:rPr dirty="0" sz="2000">
                <a:latin typeface="Microsoft Sans Serif"/>
                <a:cs typeface="Microsoft Sans Serif"/>
              </a:rPr>
              <a:t>учетной</a:t>
            </a:r>
            <a:r>
              <a:rPr dirty="0" sz="2000" spc="-10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политикой</a:t>
            </a:r>
            <a:r>
              <a:rPr dirty="0" sz="2000" spc="-100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предприятия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32435" rIns="0" bIns="0" rtlCol="0" vert="horz">
            <a:spAutoFit/>
          </a:bodyPr>
          <a:lstStyle/>
          <a:p>
            <a:pPr marL="12065">
              <a:lnSpc>
                <a:spcPct val="100000"/>
              </a:lnSpc>
              <a:spcBef>
                <a:spcPts val="100"/>
              </a:spcBef>
            </a:pPr>
            <a:r>
              <a:rPr dirty="0" spc="-10">
                <a:latin typeface="Arial"/>
                <a:cs typeface="Arial"/>
              </a:rPr>
              <a:t>Преимущества</a:t>
            </a:r>
            <a:r>
              <a:rPr dirty="0" spc="-210">
                <a:latin typeface="Arial"/>
                <a:cs typeface="Arial"/>
              </a:rPr>
              <a:t> </a:t>
            </a:r>
            <a:r>
              <a:rPr dirty="0" sz="4450" spc="-10">
                <a:latin typeface="Arial"/>
                <a:cs typeface="Arial"/>
              </a:rPr>
              <a:t>решения</a:t>
            </a:r>
            <a:endParaRPr sz="445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789027" y="3170277"/>
            <a:ext cx="520065" cy="520065"/>
            <a:chOff x="789027" y="3170277"/>
            <a:chExt cx="520065" cy="520065"/>
          </a:xfrm>
        </p:grpSpPr>
        <p:sp>
          <p:nvSpPr>
            <p:cNvPr id="4" name="object 4" descr=""/>
            <p:cNvSpPr/>
            <p:nvPr/>
          </p:nvSpPr>
          <p:spPr>
            <a:xfrm>
              <a:off x="793790" y="3175039"/>
              <a:ext cx="510540" cy="510540"/>
            </a:xfrm>
            <a:custGeom>
              <a:avLst/>
              <a:gdLst/>
              <a:ahLst/>
              <a:cxnLst/>
              <a:rect l="l" t="t" r="r" b="b"/>
              <a:pathLst>
                <a:path w="510540" h="510539">
                  <a:moveTo>
                    <a:pt x="415033" y="510302"/>
                  </a:moveTo>
                  <a:lnTo>
                    <a:pt x="95268" y="510302"/>
                  </a:lnTo>
                  <a:lnTo>
                    <a:pt x="58185" y="502815"/>
                  </a:lnTo>
                  <a:lnTo>
                    <a:pt x="27903" y="482398"/>
                  </a:lnTo>
                  <a:lnTo>
                    <a:pt x="7486" y="452116"/>
                  </a:lnTo>
                  <a:lnTo>
                    <a:pt x="0" y="415033"/>
                  </a:lnTo>
                  <a:lnTo>
                    <a:pt x="0" y="95268"/>
                  </a:lnTo>
                  <a:lnTo>
                    <a:pt x="7486" y="58185"/>
                  </a:lnTo>
                  <a:lnTo>
                    <a:pt x="27903" y="27903"/>
                  </a:lnTo>
                  <a:lnTo>
                    <a:pt x="58185" y="7486"/>
                  </a:lnTo>
                  <a:lnTo>
                    <a:pt x="95268" y="0"/>
                  </a:lnTo>
                  <a:lnTo>
                    <a:pt x="415033" y="0"/>
                  </a:lnTo>
                  <a:lnTo>
                    <a:pt x="467888" y="16006"/>
                  </a:lnTo>
                  <a:lnTo>
                    <a:pt x="503050" y="58810"/>
                  </a:lnTo>
                  <a:lnTo>
                    <a:pt x="510301" y="95268"/>
                  </a:lnTo>
                  <a:lnTo>
                    <a:pt x="510301" y="415033"/>
                  </a:lnTo>
                  <a:lnTo>
                    <a:pt x="502815" y="452116"/>
                  </a:lnTo>
                  <a:lnTo>
                    <a:pt x="482398" y="482398"/>
                  </a:lnTo>
                  <a:lnTo>
                    <a:pt x="452116" y="502815"/>
                  </a:lnTo>
                  <a:lnTo>
                    <a:pt x="415033" y="510302"/>
                  </a:lnTo>
                  <a:close/>
                </a:path>
              </a:pathLst>
            </a:custGeom>
            <a:solidFill>
              <a:srgbClr val="FFCC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93790" y="3175039"/>
              <a:ext cx="510540" cy="510540"/>
            </a:xfrm>
            <a:custGeom>
              <a:avLst/>
              <a:gdLst/>
              <a:ahLst/>
              <a:cxnLst/>
              <a:rect l="l" t="t" r="r" b="b"/>
              <a:pathLst>
                <a:path w="510540" h="510539">
                  <a:moveTo>
                    <a:pt x="0" y="95268"/>
                  </a:moveTo>
                  <a:lnTo>
                    <a:pt x="7486" y="58185"/>
                  </a:lnTo>
                  <a:lnTo>
                    <a:pt x="27903" y="27903"/>
                  </a:lnTo>
                  <a:lnTo>
                    <a:pt x="58185" y="7486"/>
                  </a:lnTo>
                  <a:lnTo>
                    <a:pt x="95268" y="0"/>
                  </a:lnTo>
                  <a:lnTo>
                    <a:pt x="415033" y="0"/>
                  </a:lnTo>
                  <a:lnTo>
                    <a:pt x="467888" y="16006"/>
                  </a:lnTo>
                  <a:lnTo>
                    <a:pt x="503050" y="58810"/>
                  </a:lnTo>
                  <a:lnTo>
                    <a:pt x="510301" y="95268"/>
                  </a:lnTo>
                  <a:lnTo>
                    <a:pt x="510301" y="415033"/>
                  </a:lnTo>
                  <a:lnTo>
                    <a:pt x="502815" y="452116"/>
                  </a:lnTo>
                  <a:lnTo>
                    <a:pt x="482398" y="482398"/>
                  </a:lnTo>
                  <a:lnTo>
                    <a:pt x="452116" y="502815"/>
                  </a:lnTo>
                  <a:lnTo>
                    <a:pt x="415033" y="510302"/>
                  </a:lnTo>
                  <a:lnTo>
                    <a:pt x="95268" y="510302"/>
                  </a:lnTo>
                  <a:lnTo>
                    <a:pt x="58185" y="502815"/>
                  </a:lnTo>
                  <a:lnTo>
                    <a:pt x="27903" y="482398"/>
                  </a:lnTo>
                  <a:lnTo>
                    <a:pt x="7486" y="452116"/>
                  </a:lnTo>
                  <a:lnTo>
                    <a:pt x="0" y="415033"/>
                  </a:lnTo>
                  <a:lnTo>
                    <a:pt x="0" y="95268"/>
                  </a:lnTo>
                  <a:close/>
                </a:path>
              </a:pathLst>
            </a:custGeom>
            <a:ln w="9524">
              <a:solidFill>
                <a:srgbClr val="E4B2C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8860" y="3217545"/>
              <a:ext cx="340161" cy="425290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7452240" y="3170277"/>
            <a:ext cx="520065" cy="520065"/>
            <a:chOff x="7452240" y="3170277"/>
            <a:chExt cx="520065" cy="520065"/>
          </a:xfrm>
        </p:grpSpPr>
        <p:sp>
          <p:nvSpPr>
            <p:cNvPr id="8" name="object 8" descr=""/>
            <p:cNvSpPr/>
            <p:nvPr/>
          </p:nvSpPr>
          <p:spPr>
            <a:xfrm>
              <a:off x="7457002" y="3175039"/>
              <a:ext cx="510540" cy="510540"/>
            </a:xfrm>
            <a:custGeom>
              <a:avLst/>
              <a:gdLst/>
              <a:ahLst/>
              <a:cxnLst/>
              <a:rect l="l" t="t" r="r" b="b"/>
              <a:pathLst>
                <a:path w="510540" h="510539">
                  <a:moveTo>
                    <a:pt x="415033" y="510302"/>
                  </a:moveTo>
                  <a:lnTo>
                    <a:pt x="95267" y="510302"/>
                  </a:lnTo>
                  <a:lnTo>
                    <a:pt x="58185" y="502815"/>
                  </a:lnTo>
                  <a:lnTo>
                    <a:pt x="27903" y="482398"/>
                  </a:lnTo>
                  <a:lnTo>
                    <a:pt x="7486" y="452116"/>
                  </a:lnTo>
                  <a:lnTo>
                    <a:pt x="0" y="415033"/>
                  </a:lnTo>
                  <a:lnTo>
                    <a:pt x="0" y="95268"/>
                  </a:lnTo>
                  <a:lnTo>
                    <a:pt x="7486" y="58185"/>
                  </a:lnTo>
                  <a:lnTo>
                    <a:pt x="27903" y="27903"/>
                  </a:lnTo>
                  <a:lnTo>
                    <a:pt x="58185" y="7486"/>
                  </a:lnTo>
                  <a:lnTo>
                    <a:pt x="95267" y="0"/>
                  </a:lnTo>
                  <a:lnTo>
                    <a:pt x="415033" y="0"/>
                  </a:lnTo>
                  <a:lnTo>
                    <a:pt x="467888" y="16006"/>
                  </a:lnTo>
                  <a:lnTo>
                    <a:pt x="503050" y="58810"/>
                  </a:lnTo>
                  <a:lnTo>
                    <a:pt x="510301" y="95268"/>
                  </a:lnTo>
                  <a:lnTo>
                    <a:pt x="510301" y="415033"/>
                  </a:lnTo>
                  <a:lnTo>
                    <a:pt x="502815" y="452116"/>
                  </a:lnTo>
                  <a:lnTo>
                    <a:pt x="482398" y="482398"/>
                  </a:lnTo>
                  <a:lnTo>
                    <a:pt x="452116" y="502815"/>
                  </a:lnTo>
                  <a:lnTo>
                    <a:pt x="415033" y="510302"/>
                  </a:lnTo>
                  <a:close/>
                </a:path>
              </a:pathLst>
            </a:custGeom>
            <a:solidFill>
              <a:srgbClr val="FFCC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7457002" y="3175039"/>
              <a:ext cx="510540" cy="510540"/>
            </a:xfrm>
            <a:custGeom>
              <a:avLst/>
              <a:gdLst/>
              <a:ahLst/>
              <a:cxnLst/>
              <a:rect l="l" t="t" r="r" b="b"/>
              <a:pathLst>
                <a:path w="510540" h="510539">
                  <a:moveTo>
                    <a:pt x="0" y="95268"/>
                  </a:moveTo>
                  <a:lnTo>
                    <a:pt x="7486" y="58185"/>
                  </a:lnTo>
                  <a:lnTo>
                    <a:pt x="27903" y="27903"/>
                  </a:lnTo>
                  <a:lnTo>
                    <a:pt x="58185" y="7486"/>
                  </a:lnTo>
                  <a:lnTo>
                    <a:pt x="95267" y="0"/>
                  </a:lnTo>
                  <a:lnTo>
                    <a:pt x="415033" y="0"/>
                  </a:lnTo>
                  <a:lnTo>
                    <a:pt x="467888" y="16006"/>
                  </a:lnTo>
                  <a:lnTo>
                    <a:pt x="503050" y="58810"/>
                  </a:lnTo>
                  <a:lnTo>
                    <a:pt x="510301" y="95268"/>
                  </a:lnTo>
                  <a:lnTo>
                    <a:pt x="510301" y="415033"/>
                  </a:lnTo>
                  <a:lnTo>
                    <a:pt x="502815" y="452116"/>
                  </a:lnTo>
                  <a:lnTo>
                    <a:pt x="482398" y="482398"/>
                  </a:lnTo>
                  <a:lnTo>
                    <a:pt x="452116" y="502815"/>
                  </a:lnTo>
                  <a:lnTo>
                    <a:pt x="415033" y="510302"/>
                  </a:lnTo>
                  <a:lnTo>
                    <a:pt x="95267" y="510302"/>
                  </a:lnTo>
                  <a:lnTo>
                    <a:pt x="58185" y="502815"/>
                  </a:lnTo>
                  <a:lnTo>
                    <a:pt x="27903" y="482398"/>
                  </a:lnTo>
                  <a:lnTo>
                    <a:pt x="7486" y="452116"/>
                  </a:lnTo>
                  <a:lnTo>
                    <a:pt x="0" y="415033"/>
                  </a:lnTo>
                  <a:lnTo>
                    <a:pt x="0" y="95268"/>
                  </a:lnTo>
                  <a:close/>
                </a:path>
              </a:pathLst>
            </a:custGeom>
            <a:ln w="9524">
              <a:solidFill>
                <a:srgbClr val="E4B2C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2074" y="3217545"/>
              <a:ext cx="340161" cy="425290"/>
            </a:xfrm>
            <a:prstGeom prst="rect">
              <a:avLst/>
            </a:prstGeom>
          </p:spPr>
        </p:pic>
      </p:grpSp>
      <p:grpSp>
        <p:nvGrpSpPr>
          <p:cNvPr id="11" name="object 11" descr=""/>
          <p:cNvGrpSpPr/>
          <p:nvPr/>
        </p:nvGrpSpPr>
        <p:grpSpPr>
          <a:xfrm>
            <a:off x="789027" y="4917995"/>
            <a:ext cx="520065" cy="520065"/>
            <a:chOff x="789027" y="4917995"/>
            <a:chExt cx="520065" cy="520065"/>
          </a:xfrm>
        </p:grpSpPr>
        <p:sp>
          <p:nvSpPr>
            <p:cNvPr id="12" name="object 12" descr=""/>
            <p:cNvSpPr/>
            <p:nvPr/>
          </p:nvSpPr>
          <p:spPr>
            <a:xfrm>
              <a:off x="793790" y="4922757"/>
              <a:ext cx="510540" cy="510540"/>
            </a:xfrm>
            <a:custGeom>
              <a:avLst/>
              <a:gdLst/>
              <a:ahLst/>
              <a:cxnLst/>
              <a:rect l="l" t="t" r="r" b="b"/>
              <a:pathLst>
                <a:path w="510540" h="510539">
                  <a:moveTo>
                    <a:pt x="415033" y="510302"/>
                  </a:moveTo>
                  <a:lnTo>
                    <a:pt x="95268" y="510302"/>
                  </a:lnTo>
                  <a:lnTo>
                    <a:pt x="58185" y="502815"/>
                  </a:lnTo>
                  <a:lnTo>
                    <a:pt x="27903" y="482398"/>
                  </a:lnTo>
                  <a:lnTo>
                    <a:pt x="7486" y="452116"/>
                  </a:lnTo>
                  <a:lnTo>
                    <a:pt x="0" y="415033"/>
                  </a:lnTo>
                  <a:lnTo>
                    <a:pt x="0" y="95268"/>
                  </a:lnTo>
                  <a:lnTo>
                    <a:pt x="7486" y="58185"/>
                  </a:lnTo>
                  <a:lnTo>
                    <a:pt x="27903" y="27903"/>
                  </a:lnTo>
                  <a:lnTo>
                    <a:pt x="58185" y="7486"/>
                  </a:lnTo>
                  <a:lnTo>
                    <a:pt x="95268" y="0"/>
                  </a:lnTo>
                  <a:lnTo>
                    <a:pt x="415033" y="0"/>
                  </a:lnTo>
                  <a:lnTo>
                    <a:pt x="467888" y="16006"/>
                  </a:lnTo>
                  <a:lnTo>
                    <a:pt x="503050" y="58810"/>
                  </a:lnTo>
                  <a:lnTo>
                    <a:pt x="510301" y="95268"/>
                  </a:lnTo>
                  <a:lnTo>
                    <a:pt x="510301" y="415033"/>
                  </a:lnTo>
                  <a:lnTo>
                    <a:pt x="502815" y="452116"/>
                  </a:lnTo>
                  <a:lnTo>
                    <a:pt x="482398" y="482398"/>
                  </a:lnTo>
                  <a:lnTo>
                    <a:pt x="452116" y="502815"/>
                  </a:lnTo>
                  <a:lnTo>
                    <a:pt x="415033" y="510302"/>
                  </a:lnTo>
                  <a:close/>
                </a:path>
              </a:pathLst>
            </a:custGeom>
            <a:solidFill>
              <a:srgbClr val="FFCC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793790" y="4922757"/>
              <a:ext cx="510540" cy="510540"/>
            </a:xfrm>
            <a:custGeom>
              <a:avLst/>
              <a:gdLst/>
              <a:ahLst/>
              <a:cxnLst/>
              <a:rect l="l" t="t" r="r" b="b"/>
              <a:pathLst>
                <a:path w="510540" h="510539">
                  <a:moveTo>
                    <a:pt x="0" y="95268"/>
                  </a:moveTo>
                  <a:lnTo>
                    <a:pt x="7486" y="58185"/>
                  </a:lnTo>
                  <a:lnTo>
                    <a:pt x="27903" y="27903"/>
                  </a:lnTo>
                  <a:lnTo>
                    <a:pt x="58185" y="7486"/>
                  </a:lnTo>
                  <a:lnTo>
                    <a:pt x="95268" y="0"/>
                  </a:lnTo>
                  <a:lnTo>
                    <a:pt x="415033" y="0"/>
                  </a:lnTo>
                  <a:lnTo>
                    <a:pt x="467888" y="16006"/>
                  </a:lnTo>
                  <a:lnTo>
                    <a:pt x="503050" y="58810"/>
                  </a:lnTo>
                  <a:lnTo>
                    <a:pt x="510301" y="95268"/>
                  </a:lnTo>
                  <a:lnTo>
                    <a:pt x="510301" y="415033"/>
                  </a:lnTo>
                  <a:lnTo>
                    <a:pt x="502815" y="452116"/>
                  </a:lnTo>
                  <a:lnTo>
                    <a:pt x="482398" y="482398"/>
                  </a:lnTo>
                  <a:lnTo>
                    <a:pt x="452116" y="502815"/>
                  </a:lnTo>
                  <a:lnTo>
                    <a:pt x="415033" y="510302"/>
                  </a:lnTo>
                  <a:lnTo>
                    <a:pt x="95268" y="510302"/>
                  </a:lnTo>
                  <a:lnTo>
                    <a:pt x="58185" y="502815"/>
                  </a:lnTo>
                  <a:lnTo>
                    <a:pt x="27903" y="482398"/>
                  </a:lnTo>
                  <a:lnTo>
                    <a:pt x="7486" y="452116"/>
                  </a:lnTo>
                  <a:lnTo>
                    <a:pt x="0" y="415033"/>
                  </a:lnTo>
                  <a:lnTo>
                    <a:pt x="0" y="95268"/>
                  </a:lnTo>
                  <a:close/>
                </a:path>
              </a:pathLst>
            </a:custGeom>
            <a:ln w="9524">
              <a:solidFill>
                <a:srgbClr val="E4B2C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8860" y="4965263"/>
              <a:ext cx="340161" cy="425290"/>
            </a:xfrm>
            <a:prstGeom prst="rect">
              <a:avLst/>
            </a:prstGeom>
          </p:spPr>
        </p:pic>
      </p:grpSp>
      <p:sp>
        <p:nvSpPr>
          <p:cNvPr id="15" name="object 15" descr=""/>
          <p:cNvSpPr txBox="1"/>
          <p:nvPr/>
        </p:nvSpPr>
        <p:spPr>
          <a:xfrm>
            <a:off x="1518200" y="3057259"/>
            <a:ext cx="4340225" cy="317563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2700" marR="488315">
              <a:lnSpc>
                <a:spcPct val="144500"/>
              </a:lnSpc>
              <a:spcBef>
                <a:spcPts val="275"/>
              </a:spcBef>
            </a:pPr>
            <a:r>
              <a:rPr dirty="0" sz="2200" spc="-10" b="1">
                <a:latin typeface="Arial"/>
                <a:cs typeface="Arial"/>
              </a:rPr>
              <a:t>Бесшовная</a:t>
            </a:r>
            <a:r>
              <a:rPr dirty="0" sz="2200" spc="-105" b="1">
                <a:latin typeface="Arial"/>
                <a:cs typeface="Arial"/>
              </a:rPr>
              <a:t> </a:t>
            </a:r>
            <a:r>
              <a:rPr dirty="0" sz="2200" spc="-10" b="1">
                <a:latin typeface="Arial"/>
                <a:cs typeface="Arial"/>
              </a:rPr>
              <a:t>интеграция </a:t>
            </a:r>
            <a:r>
              <a:rPr dirty="0" sz="2000" spc="-70">
                <a:latin typeface="Microsoft Sans Serif"/>
                <a:cs typeface="Microsoft Sans Serif"/>
              </a:rPr>
              <a:t>БИТ.ГОЗ</a:t>
            </a:r>
            <a:r>
              <a:rPr dirty="0" sz="2000" spc="-50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встраивается</a:t>
            </a:r>
            <a:r>
              <a:rPr dirty="0" sz="2000" spc="-50">
                <a:latin typeface="Microsoft Sans Serif"/>
                <a:cs typeface="Microsoft Sans Serif"/>
              </a:rPr>
              <a:t> в </a:t>
            </a:r>
            <a:r>
              <a:rPr dirty="0" sz="2000" spc="-10">
                <a:latin typeface="Microsoft Sans Serif"/>
                <a:cs typeface="Microsoft Sans Serif"/>
              </a:rPr>
              <a:t>1С:Бухгалтерия</a:t>
            </a:r>
            <a:r>
              <a:rPr dirty="0" sz="2000" spc="-80">
                <a:latin typeface="Microsoft Sans Serif"/>
                <a:cs typeface="Microsoft Sans Serif"/>
              </a:rPr>
              <a:t> </a:t>
            </a:r>
            <a:r>
              <a:rPr dirty="0" sz="2000" spc="-40">
                <a:latin typeface="Microsoft Sans Serif"/>
                <a:cs typeface="Microsoft Sans Serif"/>
              </a:rPr>
              <a:t>как</a:t>
            </a:r>
            <a:r>
              <a:rPr dirty="0" sz="2000" spc="-70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расширение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810"/>
              </a:spcBef>
            </a:pP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2200" b="1">
                <a:latin typeface="Arial"/>
                <a:cs typeface="Arial"/>
              </a:rPr>
              <a:t>Единая</a:t>
            </a:r>
            <a:r>
              <a:rPr dirty="0" sz="2200" spc="-40" b="1">
                <a:latin typeface="Arial"/>
                <a:cs typeface="Arial"/>
              </a:rPr>
              <a:t> </a:t>
            </a:r>
            <a:r>
              <a:rPr dirty="0" sz="2200" spc="-20" b="1">
                <a:latin typeface="Arial"/>
                <a:cs typeface="Arial"/>
              </a:rPr>
              <a:t>база</a:t>
            </a:r>
            <a:endParaRPr sz="2200">
              <a:latin typeface="Arial"/>
              <a:cs typeface="Arial"/>
            </a:endParaRPr>
          </a:p>
          <a:p>
            <a:pPr marL="12700" marR="5080">
              <a:lnSpc>
                <a:spcPct val="142500"/>
              </a:lnSpc>
              <a:spcBef>
                <a:spcPts val="210"/>
              </a:spcBef>
            </a:pPr>
            <a:r>
              <a:rPr dirty="0" sz="2000">
                <a:latin typeface="Microsoft Sans Serif"/>
                <a:cs typeface="Microsoft Sans Serif"/>
              </a:rPr>
              <a:t>не</a:t>
            </a:r>
            <a:r>
              <a:rPr dirty="0" sz="2000" spc="-5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нужно</a:t>
            </a:r>
            <a:r>
              <a:rPr dirty="0" sz="2000" spc="-5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делать</a:t>
            </a:r>
            <a:r>
              <a:rPr dirty="0" sz="2000" spc="-50">
                <a:latin typeface="Microsoft Sans Serif"/>
                <a:cs typeface="Microsoft Sans Serif"/>
              </a:rPr>
              <a:t> </a:t>
            </a:r>
            <a:r>
              <a:rPr dirty="0" sz="2000" spc="-25">
                <a:latin typeface="Microsoft Sans Serif"/>
                <a:cs typeface="Microsoft Sans Serif"/>
              </a:rPr>
              <a:t>выгрузку</a:t>
            </a:r>
            <a:r>
              <a:rPr dirty="0" sz="2000" spc="-5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и</a:t>
            </a:r>
            <a:r>
              <a:rPr dirty="0" sz="2000" spc="-50">
                <a:latin typeface="Microsoft Sans Serif"/>
                <a:cs typeface="Microsoft Sans Serif"/>
              </a:rPr>
              <a:t> </a:t>
            </a:r>
            <a:r>
              <a:rPr dirty="0" sz="2000" spc="-35">
                <a:latin typeface="Microsoft Sans Serif"/>
                <a:cs typeface="Microsoft Sans Serif"/>
              </a:rPr>
              <a:t>загрузку </a:t>
            </a:r>
            <a:r>
              <a:rPr dirty="0" sz="2000">
                <a:latin typeface="Microsoft Sans Serif"/>
                <a:cs typeface="Microsoft Sans Serif"/>
              </a:rPr>
              <a:t>данных</a:t>
            </a:r>
            <a:r>
              <a:rPr dirty="0" sz="2000" spc="-4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из</a:t>
            </a:r>
            <a:r>
              <a:rPr dirty="0" sz="2000" spc="-45">
                <a:latin typeface="Microsoft Sans Serif"/>
                <a:cs typeface="Microsoft Sans Serif"/>
              </a:rPr>
              <a:t> </a:t>
            </a:r>
            <a:r>
              <a:rPr dirty="0" sz="2000" spc="-25">
                <a:latin typeface="Microsoft Sans Serif"/>
                <a:cs typeface="Microsoft Sans Serif"/>
              </a:rPr>
              <a:t>бухгалтерского</a:t>
            </a:r>
            <a:r>
              <a:rPr dirty="0" sz="2000" spc="-40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учета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7452240" y="4917995"/>
            <a:ext cx="520065" cy="520065"/>
            <a:chOff x="7452240" y="4917995"/>
            <a:chExt cx="520065" cy="520065"/>
          </a:xfrm>
        </p:grpSpPr>
        <p:sp>
          <p:nvSpPr>
            <p:cNvPr id="17" name="object 17" descr=""/>
            <p:cNvSpPr/>
            <p:nvPr/>
          </p:nvSpPr>
          <p:spPr>
            <a:xfrm>
              <a:off x="7457002" y="4922757"/>
              <a:ext cx="510540" cy="510540"/>
            </a:xfrm>
            <a:custGeom>
              <a:avLst/>
              <a:gdLst/>
              <a:ahLst/>
              <a:cxnLst/>
              <a:rect l="l" t="t" r="r" b="b"/>
              <a:pathLst>
                <a:path w="510540" h="510539">
                  <a:moveTo>
                    <a:pt x="415033" y="510302"/>
                  </a:moveTo>
                  <a:lnTo>
                    <a:pt x="95267" y="510302"/>
                  </a:lnTo>
                  <a:lnTo>
                    <a:pt x="58185" y="502815"/>
                  </a:lnTo>
                  <a:lnTo>
                    <a:pt x="27903" y="482398"/>
                  </a:lnTo>
                  <a:lnTo>
                    <a:pt x="7486" y="452116"/>
                  </a:lnTo>
                  <a:lnTo>
                    <a:pt x="0" y="415033"/>
                  </a:lnTo>
                  <a:lnTo>
                    <a:pt x="0" y="95268"/>
                  </a:lnTo>
                  <a:lnTo>
                    <a:pt x="7486" y="58185"/>
                  </a:lnTo>
                  <a:lnTo>
                    <a:pt x="27903" y="27903"/>
                  </a:lnTo>
                  <a:lnTo>
                    <a:pt x="58185" y="7486"/>
                  </a:lnTo>
                  <a:lnTo>
                    <a:pt x="95267" y="0"/>
                  </a:lnTo>
                  <a:lnTo>
                    <a:pt x="415033" y="0"/>
                  </a:lnTo>
                  <a:lnTo>
                    <a:pt x="467888" y="16006"/>
                  </a:lnTo>
                  <a:lnTo>
                    <a:pt x="503050" y="58810"/>
                  </a:lnTo>
                  <a:lnTo>
                    <a:pt x="510301" y="95268"/>
                  </a:lnTo>
                  <a:lnTo>
                    <a:pt x="510301" y="415033"/>
                  </a:lnTo>
                  <a:lnTo>
                    <a:pt x="502815" y="452116"/>
                  </a:lnTo>
                  <a:lnTo>
                    <a:pt x="482398" y="482398"/>
                  </a:lnTo>
                  <a:lnTo>
                    <a:pt x="452116" y="502815"/>
                  </a:lnTo>
                  <a:lnTo>
                    <a:pt x="415033" y="510302"/>
                  </a:lnTo>
                  <a:close/>
                </a:path>
              </a:pathLst>
            </a:custGeom>
            <a:solidFill>
              <a:srgbClr val="FFCC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7457002" y="4922757"/>
              <a:ext cx="510540" cy="510540"/>
            </a:xfrm>
            <a:custGeom>
              <a:avLst/>
              <a:gdLst/>
              <a:ahLst/>
              <a:cxnLst/>
              <a:rect l="l" t="t" r="r" b="b"/>
              <a:pathLst>
                <a:path w="510540" h="510539">
                  <a:moveTo>
                    <a:pt x="0" y="95268"/>
                  </a:moveTo>
                  <a:lnTo>
                    <a:pt x="7486" y="58185"/>
                  </a:lnTo>
                  <a:lnTo>
                    <a:pt x="27903" y="27903"/>
                  </a:lnTo>
                  <a:lnTo>
                    <a:pt x="58185" y="7486"/>
                  </a:lnTo>
                  <a:lnTo>
                    <a:pt x="95267" y="0"/>
                  </a:lnTo>
                  <a:lnTo>
                    <a:pt x="415033" y="0"/>
                  </a:lnTo>
                  <a:lnTo>
                    <a:pt x="467888" y="16006"/>
                  </a:lnTo>
                  <a:lnTo>
                    <a:pt x="503050" y="58810"/>
                  </a:lnTo>
                  <a:lnTo>
                    <a:pt x="510301" y="95268"/>
                  </a:lnTo>
                  <a:lnTo>
                    <a:pt x="510301" y="415033"/>
                  </a:lnTo>
                  <a:lnTo>
                    <a:pt x="502815" y="452116"/>
                  </a:lnTo>
                  <a:lnTo>
                    <a:pt x="482398" y="482398"/>
                  </a:lnTo>
                  <a:lnTo>
                    <a:pt x="452116" y="502815"/>
                  </a:lnTo>
                  <a:lnTo>
                    <a:pt x="415033" y="510302"/>
                  </a:lnTo>
                  <a:lnTo>
                    <a:pt x="95267" y="510302"/>
                  </a:lnTo>
                  <a:lnTo>
                    <a:pt x="58185" y="502815"/>
                  </a:lnTo>
                  <a:lnTo>
                    <a:pt x="27903" y="482398"/>
                  </a:lnTo>
                  <a:lnTo>
                    <a:pt x="7486" y="452116"/>
                  </a:lnTo>
                  <a:lnTo>
                    <a:pt x="0" y="415033"/>
                  </a:lnTo>
                  <a:lnTo>
                    <a:pt x="0" y="95268"/>
                  </a:lnTo>
                  <a:close/>
                </a:path>
              </a:pathLst>
            </a:custGeom>
            <a:ln w="9524">
              <a:solidFill>
                <a:srgbClr val="E4B2C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42074" y="4965263"/>
              <a:ext cx="340161" cy="425290"/>
            </a:xfrm>
            <a:prstGeom prst="rect">
              <a:avLst/>
            </a:prstGeom>
          </p:spPr>
        </p:pic>
      </p:grpSp>
      <p:sp>
        <p:nvSpPr>
          <p:cNvPr id="20" name="object 20" descr=""/>
          <p:cNvSpPr txBox="1"/>
          <p:nvPr/>
        </p:nvSpPr>
        <p:spPr>
          <a:xfrm>
            <a:off x="8181419" y="3057246"/>
            <a:ext cx="5288915" cy="317563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2700" marR="429895">
              <a:lnSpc>
                <a:spcPct val="144500"/>
              </a:lnSpc>
              <a:spcBef>
                <a:spcPts val="275"/>
              </a:spcBef>
            </a:pPr>
            <a:r>
              <a:rPr dirty="0" sz="2200" spc="-30" b="1">
                <a:latin typeface="Arial"/>
                <a:cs typeface="Arial"/>
              </a:rPr>
              <a:t>Готовые</a:t>
            </a:r>
            <a:r>
              <a:rPr dirty="0" sz="2200" spc="-75" b="1">
                <a:latin typeface="Arial"/>
                <a:cs typeface="Arial"/>
              </a:rPr>
              <a:t> </a:t>
            </a:r>
            <a:r>
              <a:rPr dirty="0" sz="2200" spc="-10" b="1">
                <a:latin typeface="Arial"/>
                <a:cs typeface="Arial"/>
              </a:rPr>
              <a:t>шаблоны</a:t>
            </a:r>
            <a:r>
              <a:rPr dirty="0" sz="2200" spc="-75" b="1">
                <a:latin typeface="Arial"/>
                <a:cs typeface="Arial"/>
              </a:rPr>
              <a:t> </a:t>
            </a:r>
            <a:r>
              <a:rPr dirty="0" sz="2200" spc="-10" b="1">
                <a:latin typeface="Arial"/>
                <a:cs typeface="Arial"/>
              </a:rPr>
              <a:t>отчетов</a:t>
            </a:r>
            <a:r>
              <a:rPr dirty="0" sz="2200" spc="-75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и</a:t>
            </a:r>
            <a:r>
              <a:rPr dirty="0" sz="2200" spc="-75" b="1">
                <a:latin typeface="Arial"/>
                <a:cs typeface="Arial"/>
              </a:rPr>
              <a:t> </a:t>
            </a:r>
            <a:r>
              <a:rPr dirty="0" sz="2200" spc="-20" b="1">
                <a:latin typeface="Arial"/>
                <a:cs typeface="Arial"/>
              </a:rPr>
              <a:t>форм </a:t>
            </a:r>
            <a:r>
              <a:rPr dirty="0" sz="2000" spc="-20">
                <a:latin typeface="Microsoft Sans Serif"/>
                <a:cs typeface="Microsoft Sans Serif"/>
              </a:rPr>
              <a:t>подписка</a:t>
            </a:r>
            <a:r>
              <a:rPr dirty="0" sz="2000" spc="-7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на</a:t>
            </a:r>
            <a:r>
              <a:rPr dirty="0" sz="2000" spc="-7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обновления</a:t>
            </a:r>
            <a:r>
              <a:rPr dirty="0" sz="2000" spc="-7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решения</a:t>
            </a:r>
            <a:r>
              <a:rPr dirty="0" sz="2000" spc="-70">
                <a:latin typeface="Microsoft Sans Serif"/>
                <a:cs typeface="Microsoft Sans Serif"/>
              </a:rPr>
              <a:t> </a:t>
            </a:r>
            <a:r>
              <a:rPr dirty="0" sz="2000" spc="-50">
                <a:latin typeface="Microsoft Sans Serif"/>
                <a:cs typeface="Microsoft Sans Serif"/>
              </a:rPr>
              <a:t>в </a:t>
            </a:r>
            <a:r>
              <a:rPr dirty="0" sz="2000" spc="-10">
                <a:latin typeface="Microsoft Sans Serif"/>
                <a:cs typeface="Microsoft Sans Serif"/>
              </a:rPr>
              <a:t>соответствии</a:t>
            </a:r>
            <a:r>
              <a:rPr dirty="0" sz="2000" spc="-2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с</a:t>
            </a:r>
            <a:r>
              <a:rPr dirty="0" sz="2000" spc="-2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законодательством</a:t>
            </a:r>
            <a:endParaRPr sz="2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810"/>
              </a:spcBef>
            </a:pP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2200" b="1">
                <a:latin typeface="Arial"/>
                <a:cs typeface="Arial"/>
              </a:rPr>
              <a:t>Механизм</a:t>
            </a:r>
            <a:r>
              <a:rPr dirty="0" sz="2200" spc="-150" b="1">
                <a:latin typeface="Arial"/>
                <a:cs typeface="Arial"/>
              </a:rPr>
              <a:t> </a:t>
            </a:r>
            <a:r>
              <a:rPr dirty="0" sz="2200" spc="-10" b="1">
                <a:latin typeface="Arial"/>
                <a:cs typeface="Arial"/>
              </a:rPr>
              <a:t>трансляции</a:t>
            </a:r>
            <a:endParaRPr sz="2200">
              <a:latin typeface="Arial"/>
              <a:cs typeface="Arial"/>
            </a:endParaRPr>
          </a:p>
          <a:p>
            <a:pPr marL="12700" marR="5080">
              <a:lnSpc>
                <a:spcPct val="142500"/>
              </a:lnSpc>
              <a:spcBef>
                <a:spcPts val="210"/>
              </a:spcBef>
            </a:pPr>
            <a:r>
              <a:rPr dirty="0" sz="2000" spc="-30">
                <a:latin typeface="Microsoft Sans Serif"/>
                <a:cs typeface="Microsoft Sans Serif"/>
              </a:rPr>
              <a:t>механизм</a:t>
            </a:r>
            <a:r>
              <a:rPr dirty="0" sz="2000" spc="-7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получения</a:t>
            </a:r>
            <a:r>
              <a:rPr dirty="0" sz="2000" spc="-7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первичных</a:t>
            </a:r>
            <a:r>
              <a:rPr dirty="0" sz="2000" spc="-7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данных</a:t>
            </a:r>
            <a:r>
              <a:rPr dirty="0" sz="2000" spc="-70">
                <a:latin typeface="Microsoft Sans Serif"/>
                <a:cs typeface="Microsoft Sans Serif"/>
              </a:rPr>
              <a:t> </a:t>
            </a:r>
            <a:r>
              <a:rPr dirty="0" sz="2000" spc="-25">
                <a:latin typeface="Microsoft Sans Serif"/>
                <a:cs typeface="Microsoft Sans Serif"/>
              </a:rPr>
              <a:t>для </a:t>
            </a:r>
            <a:r>
              <a:rPr dirty="0" sz="2000" spc="-35">
                <a:latin typeface="Microsoft Sans Serif"/>
                <a:cs typeface="Microsoft Sans Serif"/>
              </a:rPr>
              <a:t>подготовки</a:t>
            </a:r>
            <a:r>
              <a:rPr dirty="0" sz="2000" spc="-4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отчетности</a:t>
            </a:r>
            <a:r>
              <a:rPr dirty="0" sz="2000" spc="-4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в</a:t>
            </a:r>
            <a:r>
              <a:rPr dirty="0" sz="2000" spc="-45">
                <a:latin typeface="Microsoft Sans Serif"/>
                <a:cs typeface="Microsoft Sans Serif"/>
              </a:rPr>
              <a:t> </a:t>
            </a:r>
            <a:r>
              <a:rPr dirty="0" sz="2000" spc="-20">
                <a:latin typeface="Microsoft Sans Serif"/>
                <a:cs typeface="Microsoft Sans Serif"/>
              </a:rPr>
              <a:t>режиме</a:t>
            </a:r>
            <a:r>
              <a:rPr dirty="0" sz="2000" spc="-40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онлайн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09486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5">
                <a:latin typeface="Arial"/>
                <a:cs typeface="Arial"/>
              </a:rPr>
              <a:t>Уникальные</a:t>
            </a:r>
            <a:r>
              <a:rPr dirty="0" spc="-16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функции</a:t>
            </a:r>
            <a:r>
              <a:rPr dirty="0" spc="-170">
                <a:latin typeface="Arial"/>
                <a:cs typeface="Arial"/>
              </a:rPr>
              <a:t> </a:t>
            </a:r>
            <a:r>
              <a:rPr dirty="0" spc="-40">
                <a:latin typeface="Arial"/>
                <a:cs typeface="Arial"/>
              </a:rPr>
              <a:t>БИТ.ГОЗ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789027" y="3103708"/>
            <a:ext cx="520065" cy="520065"/>
            <a:chOff x="789027" y="3103708"/>
            <a:chExt cx="520065" cy="520065"/>
          </a:xfrm>
        </p:grpSpPr>
        <p:sp>
          <p:nvSpPr>
            <p:cNvPr id="4" name="object 4" descr=""/>
            <p:cNvSpPr/>
            <p:nvPr/>
          </p:nvSpPr>
          <p:spPr>
            <a:xfrm>
              <a:off x="793790" y="3108470"/>
              <a:ext cx="510540" cy="510540"/>
            </a:xfrm>
            <a:custGeom>
              <a:avLst/>
              <a:gdLst/>
              <a:ahLst/>
              <a:cxnLst/>
              <a:rect l="l" t="t" r="r" b="b"/>
              <a:pathLst>
                <a:path w="510540" h="510539">
                  <a:moveTo>
                    <a:pt x="415032" y="510299"/>
                  </a:moveTo>
                  <a:lnTo>
                    <a:pt x="95267" y="510299"/>
                  </a:lnTo>
                  <a:lnTo>
                    <a:pt x="58185" y="502813"/>
                  </a:lnTo>
                  <a:lnTo>
                    <a:pt x="27903" y="482396"/>
                  </a:lnTo>
                  <a:lnTo>
                    <a:pt x="7486" y="452114"/>
                  </a:lnTo>
                  <a:lnTo>
                    <a:pt x="0" y="415031"/>
                  </a:lnTo>
                  <a:lnTo>
                    <a:pt x="0" y="95267"/>
                  </a:lnTo>
                  <a:lnTo>
                    <a:pt x="7486" y="58185"/>
                  </a:lnTo>
                  <a:lnTo>
                    <a:pt x="27903" y="27903"/>
                  </a:lnTo>
                  <a:lnTo>
                    <a:pt x="58185" y="7486"/>
                  </a:lnTo>
                  <a:lnTo>
                    <a:pt x="95267" y="0"/>
                  </a:lnTo>
                  <a:lnTo>
                    <a:pt x="415032" y="0"/>
                  </a:lnTo>
                  <a:lnTo>
                    <a:pt x="467886" y="16006"/>
                  </a:lnTo>
                  <a:lnTo>
                    <a:pt x="503048" y="58810"/>
                  </a:lnTo>
                  <a:lnTo>
                    <a:pt x="510299" y="95267"/>
                  </a:lnTo>
                  <a:lnTo>
                    <a:pt x="510299" y="415031"/>
                  </a:lnTo>
                  <a:lnTo>
                    <a:pt x="502813" y="452114"/>
                  </a:lnTo>
                  <a:lnTo>
                    <a:pt x="482396" y="482396"/>
                  </a:lnTo>
                  <a:lnTo>
                    <a:pt x="452114" y="502813"/>
                  </a:lnTo>
                  <a:lnTo>
                    <a:pt x="415032" y="510299"/>
                  </a:lnTo>
                  <a:close/>
                </a:path>
              </a:pathLst>
            </a:custGeom>
            <a:solidFill>
              <a:srgbClr val="FFCC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93790" y="3108470"/>
              <a:ext cx="510540" cy="510540"/>
            </a:xfrm>
            <a:custGeom>
              <a:avLst/>
              <a:gdLst/>
              <a:ahLst/>
              <a:cxnLst/>
              <a:rect l="l" t="t" r="r" b="b"/>
              <a:pathLst>
                <a:path w="510540" h="510539">
                  <a:moveTo>
                    <a:pt x="0" y="95267"/>
                  </a:moveTo>
                  <a:lnTo>
                    <a:pt x="7486" y="58185"/>
                  </a:lnTo>
                  <a:lnTo>
                    <a:pt x="27903" y="27903"/>
                  </a:lnTo>
                  <a:lnTo>
                    <a:pt x="58185" y="7486"/>
                  </a:lnTo>
                  <a:lnTo>
                    <a:pt x="95267" y="0"/>
                  </a:lnTo>
                  <a:lnTo>
                    <a:pt x="415032" y="0"/>
                  </a:lnTo>
                  <a:lnTo>
                    <a:pt x="467886" y="16006"/>
                  </a:lnTo>
                  <a:lnTo>
                    <a:pt x="503048" y="58810"/>
                  </a:lnTo>
                  <a:lnTo>
                    <a:pt x="510299" y="95267"/>
                  </a:lnTo>
                  <a:lnTo>
                    <a:pt x="510299" y="415031"/>
                  </a:lnTo>
                  <a:lnTo>
                    <a:pt x="502813" y="452114"/>
                  </a:lnTo>
                  <a:lnTo>
                    <a:pt x="482396" y="482396"/>
                  </a:lnTo>
                  <a:lnTo>
                    <a:pt x="452114" y="502813"/>
                  </a:lnTo>
                  <a:lnTo>
                    <a:pt x="415032" y="510299"/>
                  </a:lnTo>
                  <a:lnTo>
                    <a:pt x="95267" y="510299"/>
                  </a:lnTo>
                  <a:lnTo>
                    <a:pt x="58185" y="502813"/>
                  </a:lnTo>
                  <a:lnTo>
                    <a:pt x="27903" y="482396"/>
                  </a:lnTo>
                  <a:lnTo>
                    <a:pt x="7486" y="452114"/>
                  </a:lnTo>
                  <a:lnTo>
                    <a:pt x="0" y="415031"/>
                  </a:lnTo>
                  <a:lnTo>
                    <a:pt x="0" y="95267"/>
                  </a:lnTo>
                  <a:close/>
                </a:path>
              </a:pathLst>
            </a:custGeom>
            <a:ln w="9524">
              <a:solidFill>
                <a:srgbClr val="E4B2C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942802" y="3135733"/>
            <a:ext cx="212725" cy="4292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 spc="-50" b="1">
                <a:latin typeface="Arial"/>
                <a:cs typeface="Arial"/>
              </a:rPr>
              <a:t>1</a:t>
            </a:r>
            <a:endParaRPr sz="26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518205" y="2901775"/>
            <a:ext cx="2506345" cy="863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dirty="0" sz="2200" b="1">
                <a:latin typeface="Arial"/>
                <a:cs typeface="Arial"/>
              </a:rPr>
              <a:t>Полный</a:t>
            </a:r>
            <a:r>
              <a:rPr dirty="0" sz="2200" spc="-110" b="1">
                <a:latin typeface="Arial"/>
                <a:cs typeface="Arial"/>
              </a:rPr>
              <a:t> </a:t>
            </a:r>
            <a:r>
              <a:rPr dirty="0" sz="2200" spc="-20" b="1">
                <a:latin typeface="Arial"/>
                <a:cs typeface="Arial"/>
              </a:rPr>
              <a:t>комплект </a:t>
            </a:r>
            <a:r>
              <a:rPr dirty="0" sz="2200" spc="-10" b="1">
                <a:latin typeface="Arial"/>
                <a:cs typeface="Arial"/>
              </a:rPr>
              <a:t>отчетов</a:t>
            </a:r>
            <a:r>
              <a:rPr dirty="0" sz="2200" spc="-60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и</a:t>
            </a:r>
            <a:r>
              <a:rPr dirty="0" sz="2200" spc="-60" b="1">
                <a:latin typeface="Arial"/>
                <a:cs typeface="Arial"/>
              </a:rPr>
              <a:t> </a:t>
            </a:r>
            <a:r>
              <a:rPr dirty="0" sz="2200" spc="-20" b="1">
                <a:latin typeface="Arial"/>
                <a:cs typeface="Arial"/>
              </a:rPr>
              <a:t>форм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518200" y="3878665"/>
            <a:ext cx="3157855" cy="2631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2500"/>
              </a:lnSpc>
              <a:spcBef>
                <a:spcPts val="100"/>
              </a:spcBef>
            </a:pPr>
            <a:r>
              <a:rPr dirty="0" sz="2000">
                <a:latin typeface="Microsoft Sans Serif"/>
                <a:cs typeface="Microsoft Sans Serif"/>
              </a:rPr>
              <a:t>Отчет</a:t>
            </a:r>
            <a:r>
              <a:rPr dirty="0" sz="2000" spc="-8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об</a:t>
            </a:r>
            <a:r>
              <a:rPr dirty="0" sz="2000" spc="-7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исполнении</a:t>
            </a:r>
            <a:r>
              <a:rPr dirty="0" sz="2000" spc="-75">
                <a:latin typeface="Microsoft Sans Serif"/>
                <a:cs typeface="Microsoft Sans Serif"/>
              </a:rPr>
              <a:t> </a:t>
            </a:r>
            <a:r>
              <a:rPr dirty="0" sz="2000" spc="-40">
                <a:latin typeface="Microsoft Sans Serif"/>
                <a:cs typeface="Microsoft Sans Serif"/>
              </a:rPr>
              <a:t>ГОЗ, </a:t>
            </a:r>
            <a:r>
              <a:rPr dirty="0" sz="2000">
                <a:latin typeface="Microsoft Sans Serif"/>
                <a:cs typeface="Microsoft Sans Serif"/>
              </a:rPr>
              <a:t>формы</a:t>
            </a:r>
            <a:r>
              <a:rPr dirty="0" sz="2000" spc="-90">
                <a:latin typeface="Microsoft Sans Serif"/>
                <a:cs typeface="Microsoft Sans Serif"/>
              </a:rPr>
              <a:t> </a:t>
            </a:r>
            <a:r>
              <a:rPr dirty="0" sz="2000" spc="-20">
                <a:latin typeface="Microsoft Sans Serif"/>
                <a:cs typeface="Microsoft Sans Serif"/>
              </a:rPr>
              <a:t>РКМ,</a:t>
            </a:r>
            <a:r>
              <a:rPr dirty="0" sz="2000" spc="-90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касоовые </a:t>
            </a:r>
            <a:r>
              <a:rPr dirty="0" sz="2000">
                <a:latin typeface="Microsoft Sans Serif"/>
                <a:cs typeface="Microsoft Sans Serif"/>
              </a:rPr>
              <a:t>планы,</a:t>
            </a:r>
            <a:r>
              <a:rPr dirty="0" sz="2000" spc="-70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комплекты обосновывающих </a:t>
            </a:r>
            <a:r>
              <a:rPr dirty="0" sz="2000" spc="-20">
                <a:latin typeface="Microsoft Sans Serif"/>
                <a:cs typeface="Microsoft Sans Serif"/>
              </a:rPr>
              <a:t>документов</a:t>
            </a:r>
            <a:r>
              <a:rPr dirty="0" sz="2000" spc="-75">
                <a:latin typeface="Microsoft Sans Serif"/>
                <a:cs typeface="Microsoft Sans Serif"/>
              </a:rPr>
              <a:t> </a:t>
            </a:r>
            <a:r>
              <a:rPr dirty="0" sz="2000" spc="-60">
                <a:latin typeface="Microsoft Sans Serif"/>
                <a:cs typeface="Microsoft Sans Serif"/>
              </a:rPr>
              <a:t>и </a:t>
            </a:r>
            <a:r>
              <a:rPr dirty="0" sz="2000" spc="-10">
                <a:latin typeface="Microsoft Sans Serif"/>
                <a:cs typeface="Microsoft Sans Serif"/>
              </a:rPr>
              <a:t>пояснительные</a:t>
            </a:r>
            <a:r>
              <a:rPr dirty="0" sz="2000" spc="-5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записки.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5495718" y="3103658"/>
            <a:ext cx="520065" cy="520065"/>
            <a:chOff x="5495718" y="3103658"/>
            <a:chExt cx="520065" cy="520065"/>
          </a:xfrm>
        </p:grpSpPr>
        <p:sp>
          <p:nvSpPr>
            <p:cNvPr id="10" name="object 10" descr=""/>
            <p:cNvSpPr/>
            <p:nvPr/>
          </p:nvSpPr>
          <p:spPr>
            <a:xfrm>
              <a:off x="5500480" y="3108420"/>
              <a:ext cx="510540" cy="510540"/>
            </a:xfrm>
            <a:custGeom>
              <a:avLst/>
              <a:gdLst/>
              <a:ahLst/>
              <a:cxnLst/>
              <a:rect l="l" t="t" r="r" b="b"/>
              <a:pathLst>
                <a:path w="510539" h="510539">
                  <a:moveTo>
                    <a:pt x="415032" y="510299"/>
                  </a:moveTo>
                  <a:lnTo>
                    <a:pt x="95267" y="510299"/>
                  </a:lnTo>
                  <a:lnTo>
                    <a:pt x="58185" y="502813"/>
                  </a:lnTo>
                  <a:lnTo>
                    <a:pt x="27903" y="482396"/>
                  </a:lnTo>
                  <a:lnTo>
                    <a:pt x="7486" y="452114"/>
                  </a:lnTo>
                  <a:lnTo>
                    <a:pt x="0" y="415031"/>
                  </a:lnTo>
                  <a:lnTo>
                    <a:pt x="0" y="95267"/>
                  </a:lnTo>
                  <a:lnTo>
                    <a:pt x="7486" y="58185"/>
                  </a:lnTo>
                  <a:lnTo>
                    <a:pt x="27903" y="27903"/>
                  </a:lnTo>
                  <a:lnTo>
                    <a:pt x="58185" y="7486"/>
                  </a:lnTo>
                  <a:lnTo>
                    <a:pt x="95267" y="0"/>
                  </a:lnTo>
                  <a:lnTo>
                    <a:pt x="415032" y="0"/>
                  </a:lnTo>
                  <a:lnTo>
                    <a:pt x="467886" y="16006"/>
                  </a:lnTo>
                  <a:lnTo>
                    <a:pt x="503048" y="58810"/>
                  </a:lnTo>
                  <a:lnTo>
                    <a:pt x="510299" y="95267"/>
                  </a:lnTo>
                  <a:lnTo>
                    <a:pt x="510299" y="415031"/>
                  </a:lnTo>
                  <a:lnTo>
                    <a:pt x="502813" y="452114"/>
                  </a:lnTo>
                  <a:lnTo>
                    <a:pt x="482396" y="482396"/>
                  </a:lnTo>
                  <a:lnTo>
                    <a:pt x="452114" y="502813"/>
                  </a:lnTo>
                  <a:lnTo>
                    <a:pt x="415032" y="510299"/>
                  </a:lnTo>
                  <a:close/>
                </a:path>
              </a:pathLst>
            </a:custGeom>
            <a:solidFill>
              <a:srgbClr val="FFCC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5500480" y="3108420"/>
              <a:ext cx="510540" cy="510540"/>
            </a:xfrm>
            <a:custGeom>
              <a:avLst/>
              <a:gdLst/>
              <a:ahLst/>
              <a:cxnLst/>
              <a:rect l="l" t="t" r="r" b="b"/>
              <a:pathLst>
                <a:path w="510539" h="510539">
                  <a:moveTo>
                    <a:pt x="0" y="95267"/>
                  </a:moveTo>
                  <a:lnTo>
                    <a:pt x="7486" y="58185"/>
                  </a:lnTo>
                  <a:lnTo>
                    <a:pt x="27903" y="27903"/>
                  </a:lnTo>
                  <a:lnTo>
                    <a:pt x="58185" y="7486"/>
                  </a:lnTo>
                  <a:lnTo>
                    <a:pt x="95267" y="0"/>
                  </a:lnTo>
                  <a:lnTo>
                    <a:pt x="415032" y="0"/>
                  </a:lnTo>
                  <a:lnTo>
                    <a:pt x="467886" y="16006"/>
                  </a:lnTo>
                  <a:lnTo>
                    <a:pt x="503048" y="58810"/>
                  </a:lnTo>
                  <a:lnTo>
                    <a:pt x="510299" y="95267"/>
                  </a:lnTo>
                  <a:lnTo>
                    <a:pt x="510299" y="415031"/>
                  </a:lnTo>
                  <a:lnTo>
                    <a:pt x="502813" y="452114"/>
                  </a:lnTo>
                  <a:lnTo>
                    <a:pt x="482396" y="482396"/>
                  </a:lnTo>
                  <a:lnTo>
                    <a:pt x="452114" y="502813"/>
                  </a:lnTo>
                  <a:lnTo>
                    <a:pt x="415032" y="510299"/>
                  </a:lnTo>
                  <a:lnTo>
                    <a:pt x="95267" y="510299"/>
                  </a:lnTo>
                  <a:lnTo>
                    <a:pt x="58185" y="502813"/>
                  </a:lnTo>
                  <a:lnTo>
                    <a:pt x="27903" y="482396"/>
                  </a:lnTo>
                  <a:lnTo>
                    <a:pt x="7486" y="452114"/>
                  </a:lnTo>
                  <a:lnTo>
                    <a:pt x="0" y="415031"/>
                  </a:lnTo>
                  <a:lnTo>
                    <a:pt x="0" y="95267"/>
                  </a:lnTo>
                  <a:close/>
                </a:path>
              </a:pathLst>
            </a:custGeom>
            <a:ln w="9524">
              <a:solidFill>
                <a:srgbClr val="E4B2C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5649493" y="3135683"/>
            <a:ext cx="212725" cy="4292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 spc="-50" b="1">
                <a:latin typeface="Arial"/>
                <a:cs typeface="Arial"/>
              </a:rPr>
              <a:t>2</a:t>
            </a:r>
            <a:endParaRPr sz="265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224888" y="2901772"/>
            <a:ext cx="2195830" cy="863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dirty="0" sz="2200" spc="-10" b="1">
                <a:latin typeface="Arial"/>
                <a:cs typeface="Arial"/>
              </a:rPr>
              <a:t>Интерактивные помощники</a:t>
            </a:r>
            <a:endParaRPr sz="22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224900" y="3878625"/>
            <a:ext cx="2830830" cy="2631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2500"/>
              </a:lnSpc>
              <a:spcBef>
                <a:spcPts val="100"/>
              </a:spcBef>
            </a:pPr>
            <a:r>
              <a:rPr dirty="0" sz="2000" spc="-25">
                <a:latin typeface="Microsoft Sans Serif"/>
                <a:cs typeface="Microsoft Sans Serif"/>
              </a:rPr>
              <a:t>Подготовка</a:t>
            </a:r>
            <a:r>
              <a:rPr dirty="0" sz="2000" spc="-10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отчета</a:t>
            </a:r>
            <a:r>
              <a:rPr dirty="0" sz="2000" spc="-105">
                <a:latin typeface="Microsoft Sans Serif"/>
                <a:cs typeface="Microsoft Sans Serif"/>
              </a:rPr>
              <a:t> </a:t>
            </a:r>
            <a:r>
              <a:rPr dirty="0" sz="2000" spc="-25">
                <a:latin typeface="Microsoft Sans Serif"/>
                <a:cs typeface="Microsoft Sans Serif"/>
              </a:rPr>
              <a:t>об </a:t>
            </a:r>
            <a:r>
              <a:rPr dirty="0" sz="2000">
                <a:latin typeface="Microsoft Sans Serif"/>
                <a:cs typeface="Microsoft Sans Serif"/>
              </a:rPr>
              <a:t>исполнении</a:t>
            </a:r>
            <a:r>
              <a:rPr dirty="0" sz="2000" spc="-105">
                <a:latin typeface="Microsoft Sans Serif"/>
                <a:cs typeface="Microsoft Sans Serif"/>
              </a:rPr>
              <a:t> </a:t>
            </a:r>
            <a:r>
              <a:rPr dirty="0" sz="2000" spc="-35">
                <a:latin typeface="Microsoft Sans Serif"/>
                <a:cs typeface="Microsoft Sans Serif"/>
              </a:rPr>
              <a:t>ГОЗ,</a:t>
            </a:r>
            <a:r>
              <a:rPr dirty="0" sz="2000" spc="-100">
                <a:latin typeface="Microsoft Sans Serif"/>
                <a:cs typeface="Microsoft Sans Serif"/>
              </a:rPr>
              <a:t> </a:t>
            </a:r>
            <a:r>
              <a:rPr dirty="0" sz="2000" spc="-20">
                <a:latin typeface="Microsoft Sans Serif"/>
                <a:cs typeface="Microsoft Sans Serif"/>
              </a:rPr>
              <a:t>форм </a:t>
            </a:r>
            <a:r>
              <a:rPr dirty="0" sz="2000" spc="-10">
                <a:latin typeface="Microsoft Sans Serif"/>
                <a:cs typeface="Microsoft Sans Serif"/>
              </a:rPr>
              <a:t>РКМ</a:t>
            </a:r>
            <a:r>
              <a:rPr dirty="0" sz="2000" spc="-5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и</a:t>
            </a:r>
            <a:r>
              <a:rPr dirty="0" sz="2000" spc="-50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комплекта обосновывающих </a:t>
            </a:r>
            <a:r>
              <a:rPr dirty="0" sz="2000" spc="-20">
                <a:latin typeface="Microsoft Sans Serif"/>
                <a:cs typeface="Microsoft Sans Serif"/>
              </a:rPr>
              <a:t>документов</a:t>
            </a:r>
            <a:r>
              <a:rPr dirty="0" sz="2000" spc="-75">
                <a:latin typeface="Microsoft Sans Serif"/>
                <a:cs typeface="Microsoft Sans Serif"/>
              </a:rPr>
              <a:t> </a:t>
            </a:r>
            <a:r>
              <a:rPr dirty="0" sz="2000" spc="-60">
                <a:latin typeface="Microsoft Sans Serif"/>
                <a:cs typeface="Microsoft Sans Serif"/>
              </a:rPr>
              <a:t>с </a:t>
            </a:r>
            <a:r>
              <a:rPr dirty="0" sz="2000" spc="-40">
                <a:latin typeface="Microsoft Sans Serif"/>
                <a:cs typeface="Microsoft Sans Serif"/>
              </a:rPr>
              <a:t>подсказками</a:t>
            </a:r>
            <a:r>
              <a:rPr dirty="0" sz="2000" spc="-1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в</a:t>
            </a:r>
            <a:r>
              <a:rPr dirty="0" sz="2000" spc="-10">
                <a:latin typeface="Microsoft Sans Serif"/>
                <a:cs typeface="Microsoft Sans Serif"/>
              </a:rPr>
              <a:t> системе.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9673231" y="3103708"/>
            <a:ext cx="520065" cy="520065"/>
            <a:chOff x="9673231" y="3103708"/>
            <a:chExt cx="520065" cy="520065"/>
          </a:xfrm>
        </p:grpSpPr>
        <p:sp>
          <p:nvSpPr>
            <p:cNvPr id="16" name="object 16" descr=""/>
            <p:cNvSpPr/>
            <p:nvPr/>
          </p:nvSpPr>
          <p:spPr>
            <a:xfrm>
              <a:off x="9677993" y="3108470"/>
              <a:ext cx="510540" cy="510540"/>
            </a:xfrm>
            <a:custGeom>
              <a:avLst/>
              <a:gdLst/>
              <a:ahLst/>
              <a:cxnLst/>
              <a:rect l="l" t="t" r="r" b="b"/>
              <a:pathLst>
                <a:path w="510540" h="510539">
                  <a:moveTo>
                    <a:pt x="415031" y="510299"/>
                  </a:moveTo>
                  <a:lnTo>
                    <a:pt x="95267" y="510299"/>
                  </a:lnTo>
                  <a:lnTo>
                    <a:pt x="58185" y="502813"/>
                  </a:lnTo>
                  <a:lnTo>
                    <a:pt x="27903" y="482396"/>
                  </a:lnTo>
                  <a:lnTo>
                    <a:pt x="7486" y="452114"/>
                  </a:lnTo>
                  <a:lnTo>
                    <a:pt x="0" y="415031"/>
                  </a:lnTo>
                  <a:lnTo>
                    <a:pt x="0" y="95267"/>
                  </a:lnTo>
                  <a:lnTo>
                    <a:pt x="7486" y="58185"/>
                  </a:lnTo>
                  <a:lnTo>
                    <a:pt x="27903" y="27903"/>
                  </a:lnTo>
                  <a:lnTo>
                    <a:pt x="58185" y="7486"/>
                  </a:lnTo>
                  <a:lnTo>
                    <a:pt x="95267" y="0"/>
                  </a:lnTo>
                  <a:lnTo>
                    <a:pt x="415031" y="0"/>
                  </a:lnTo>
                  <a:lnTo>
                    <a:pt x="467886" y="16006"/>
                  </a:lnTo>
                  <a:lnTo>
                    <a:pt x="503048" y="58810"/>
                  </a:lnTo>
                  <a:lnTo>
                    <a:pt x="510299" y="95267"/>
                  </a:lnTo>
                  <a:lnTo>
                    <a:pt x="510299" y="415031"/>
                  </a:lnTo>
                  <a:lnTo>
                    <a:pt x="502813" y="452114"/>
                  </a:lnTo>
                  <a:lnTo>
                    <a:pt x="482396" y="482396"/>
                  </a:lnTo>
                  <a:lnTo>
                    <a:pt x="452114" y="502813"/>
                  </a:lnTo>
                  <a:lnTo>
                    <a:pt x="415031" y="510299"/>
                  </a:lnTo>
                  <a:close/>
                </a:path>
              </a:pathLst>
            </a:custGeom>
            <a:solidFill>
              <a:srgbClr val="FFCC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9677993" y="3108470"/>
              <a:ext cx="510540" cy="510540"/>
            </a:xfrm>
            <a:custGeom>
              <a:avLst/>
              <a:gdLst/>
              <a:ahLst/>
              <a:cxnLst/>
              <a:rect l="l" t="t" r="r" b="b"/>
              <a:pathLst>
                <a:path w="510540" h="510539">
                  <a:moveTo>
                    <a:pt x="0" y="95267"/>
                  </a:moveTo>
                  <a:lnTo>
                    <a:pt x="7486" y="58185"/>
                  </a:lnTo>
                  <a:lnTo>
                    <a:pt x="27903" y="27903"/>
                  </a:lnTo>
                  <a:lnTo>
                    <a:pt x="58185" y="7486"/>
                  </a:lnTo>
                  <a:lnTo>
                    <a:pt x="95267" y="0"/>
                  </a:lnTo>
                  <a:lnTo>
                    <a:pt x="415031" y="0"/>
                  </a:lnTo>
                  <a:lnTo>
                    <a:pt x="467886" y="16006"/>
                  </a:lnTo>
                  <a:lnTo>
                    <a:pt x="503048" y="58810"/>
                  </a:lnTo>
                  <a:lnTo>
                    <a:pt x="510299" y="95267"/>
                  </a:lnTo>
                  <a:lnTo>
                    <a:pt x="510299" y="415031"/>
                  </a:lnTo>
                  <a:lnTo>
                    <a:pt x="502813" y="452114"/>
                  </a:lnTo>
                  <a:lnTo>
                    <a:pt x="482396" y="482396"/>
                  </a:lnTo>
                  <a:lnTo>
                    <a:pt x="452114" y="502813"/>
                  </a:lnTo>
                  <a:lnTo>
                    <a:pt x="415031" y="510299"/>
                  </a:lnTo>
                  <a:lnTo>
                    <a:pt x="95267" y="510299"/>
                  </a:lnTo>
                  <a:lnTo>
                    <a:pt x="58185" y="502813"/>
                  </a:lnTo>
                  <a:lnTo>
                    <a:pt x="27903" y="482396"/>
                  </a:lnTo>
                  <a:lnTo>
                    <a:pt x="7486" y="452114"/>
                  </a:lnTo>
                  <a:lnTo>
                    <a:pt x="0" y="415031"/>
                  </a:lnTo>
                  <a:lnTo>
                    <a:pt x="0" y="95267"/>
                  </a:lnTo>
                  <a:close/>
                </a:path>
              </a:pathLst>
            </a:custGeom>
            <a:ln w="9524">
              <a:solidFill>
                <a:srgbClr val="E4B2C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9827005" y="3135733"/>
            <a:ext cx="212725" cy="4292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 spc="-50" b="1">
                <a:latin typeface="Arial"/>
                <a:cs typeface="Arial"/>
              </a:rPr>
              <a:t>3</a:t>
            </a:r>
            <a:endParaRPr sz="265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0402410" y="2901775"/>
            <a:ext cx="2221865" cy="863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dirty="0" sz="2200" spc="-10" b="1">
                <a:latin typeface="Arial"/>
                <a:cs typeface="Arial"/>
              </a:rPr>
              <a:t>Казначейское </a:t>
            </a:r>
            <a:r>
              <a:rPr dirty="0" sz="2200" spc="-20" b="1">
                <a:latin typeface="Arial"/>
                <a:cs typeface="Arial"/>
              </a:rPr>
              <a:t>сопровождение</a:t>
            </a:r>
            <a:endParaRPr sz="220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0402401" y="3878674"/>
            <a:ext cx="2708275" cy="2631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2500"/>
              </a:lnSpc>
              <a:spcBef>
                <a:spcPts val="100"/>
              </a:spcBef>
            </a:pPr>
            <a:r>
              <a:rPr dirty="0" sz="2000">
                <a:latin typeface="Microsoft Sans Serif"/>
                <a:cs typeface="Microsoft Sans Serif"/>
              </a:rPr>
              <a:t>Статьи</a:t>
            </a:r>
            <a:r>
              <a:rPr dirty="0" sz="2000" spc="-9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затрат </a:t>
            </a:r>
            <a:r>
              <a:rPr dirty="0" sz="2000" spc="-25">
                <a:latin typeface="Microsoft Sans Serif"/>
                <a:cs typeface="Microsoft Sans Serif"/>
              </a:rPr>
              <a:t>казначейства,</a:t>
            </a:r>
            <a:r>
              <a:rPr dirty="0" sz="2000" spc="-5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расчет суммы</a:t>
            </a:r>
            <a:r>
              <a:rPr dirty="0" sz="2000" spc="-9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накладных </a:t>
            </a:r>
            <a:r>
              <a:rPr dirty="0" sz="2000">
                <a:latin typeface="Microsoft Sans Serif"/>
                <a:cs typeface="Microsoft Sans Serif"/>
              </a:rPr>
              <a:t>расходов,</a:t>
            </a:r>
            <a:r>
              <a:rPr dirty="0" sz="2000" spc="-12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расходная</a:t>
            </a:r>
            <a:r>
              <a:rPr dirty="0" sz="2000" spc="-120">
                <a:latin typeface="Microsoft Sans Serif"/>
                <a:cs typeface="Microsoft Sans Serif"/>
              </a:rPr>
              <a:t> </a:t>
            </a:r>
            <a:r>
              <a:rPr dirty="0" sz="2000" spc="-50">
                <a:latin typeface="Microsoft Sans Serif"/>
                <a:cs typeface="Microsoft Sans Serif"/>
              </a:rPr>
              <a:t>и </a:t>
            </a:r>
            <a:r>
              <a:rPr dirty="0" sz="2000">
                <a:latin typeface="Microsoft Sans Serif"/>
                <a:cs typeface="Microsoft Sans Serif"/>
              </a:rPr>
              <a:t>ресурсная</a:t>
            </a:r>
            <a:r>
              <a:rPr dirty="0" sz="2000" spc="-12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расходная декларации.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0" y="121920"/>
            <a:ext cx="7010400" cy="8054339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50899" y="0"/>
            <a:ext cx="6679499" cy="822959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04349" y="2676140"/>
            <a:ext cx="6576059" cy="25628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099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Пример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 spc="-25">
                <a:latin typeface="Arial"/>
                <a:cs typeface="Arial"/>
              </a:rPr>
              <a:t>формирования </a:t>
            </a:r>
            <a:r>
              <a:rPr dirty="0" spc="-10">
                <a:latin typeface="Arial"/>
                <a:cs typeface="Arial"/>
              </a:rPr>
              <a:t>ключевых</a:t>
            </a:r>
            <a:r>
              <a:rPr dirty="0" spc="-254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отчетов</a:t>
            </a:r>
            <a:r>
              <a:rPr dirty="0" spc="-250">
                <a:latin typeface="Arial"/>
                <a:cs typeface="Arial"/>
              </a:rPr>
              <a:t> </a:t>
            </a:r>
            <a:r>
              <a:rPr dirty="0" spc="-50">
                <a:latin typeface="Arial"/>
                <a:cs typeface="Arial"/>
              </a:rPr>
              <a:t>и </a:t>
            </a:r>
            <a:r>
              <a:rPr dirty="0">
                <a:latin typeface="Arial"/>
                <a:cs typeface="Arial"/>
              </a:rPr>
              <a:t>форм</a:t>
            </a:r>
            <a:r>
              <a:rPr dirty="0" spc="-8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в</a:t>
            </a:r>
            <a:r>
              <a:rPr dirty="0" spc="-60">
                <a:latin typeface="Arial"/>
                <a:cs typeface="Arial"/>
              </a:rPr>
              <a:t> </a:t>
            </a:r>
            <a:r>
              <a:rPr dirty="0" spc="-10">
                <a:solidFill>
                  <a:srgbClr val="E40071"/>
                </a:solidFill>
                <a:latin typeface="Arial"/>
                <a:cs typeface="Arial"/>
              </a:rPr>
              <a:t>БИТ.ГОЗ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2289" y="1242753"/>
            <a:ext cx="7221220" cy="695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b="1">
                <a:latin typeface="Arial"/>
                <a:cs typeface="Arial"/>
              </a:rPr>
              <a:t>Отчет</a:t>
            </a:r>
            <a:r>
              <a:rPr dirty="0" sz="4400" spc="-100" b="1">
                <a:latin typeface="Arial"/>
                <a:cs typeface="Arial"/>
              </a:rPr>
              <a:t> </a:t>
            </a:r>
            <a:r>
              <a:rPr dirty="0" sz="4400" b="1">
                <a:latin typeface="Arial"/>
                <a:cs typeface="Arial"/>
              </a:rPr>
              <a:t>об</a:t>
            </a:r>
            <a:r>
              <a:rPr dirty="0" sz="4400" spc="-100" b="1">
                <a:latin typeface="Arial"/>
                <a:cs typeface="Arial"/>
              </a:rPr>
              <a:t> </a:t>
            </a:r>
            <a:r>
              <a:rPr dirty="0" sz="4400" spc="-20" b="1">
                <a:latin typeface="Arial"/>
                <a:cs typeface="Arial"/>
              </a:rPr>
              <a:t>исполнении</a:t>
            </a:r>
            <a:r>
              <a:rPr dirty="0" sz="4400" spc="-100" b="1">
                <a:latin typeface="Arial"/>
                <a:cs typeface="Arial"/>
              </a:rPr>
              <a:t> </a:t>
            </a:r>
            <a:r>
              <a:rPr dirty="0" sz="4400" spc="-25" b="1">
                <a:latin typeface="Arial"/>
                <a:cs typeface="Arial"/>
              </a:rPr>
              <a:t>ГОЗ</a:t>
            </a:r>
            <a:endParaRPr sz="44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08259" y="3234910"/>
            <a:ext cx="6244708" cy="3716892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988" y="3325212"/>
            <a:ext cx="6650950" cy="3536275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750450" y="2237925"/>
            <a:ext cx="1034605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E40071"/>
                </a:solidFill>
                <a:latin typeface="Arial"/>
                <a:cs typeface="Arial"/>
              </a:rPr>
              <a:t>Мастер</a:t>
            </a:r>
            <a:r>
              <a:rPr dirty="0" sz="2000" spc="-50" b="1">
                <a:solidFill>
                  <a:srgbClr val="E40071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E40071"/>
                </a:solidFill>
                <a:latin typeface="Arial"/>
                <a:cs typeface="Arial"/>
              </a:rPr>
              <a:t>формирования</a:t>
            </a:r>
            <a:r>
              <a:rPr dirty="0" sz="2000" spc="-45" b="1">
                <a:solidFill>
                  <a:srgbClr val="E40071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E40071"/>
                </a:solidFill>
                <a:latin typeface="Arial"/>
                <a:cs typeface="Arial"/>
              </a:rPr>
              <a:t>отчетности</a:t>
            </a:r>
            <a:r>
              <a:rPr dirty="0" sz="2000" spc="-25" b="1">
                <a:solidFill>
                  <a:srgbClr val="E40071"/>
                </a:solidFill>
                <a:latin typeface="Arial"/>
                <a:cs typeface="Arial"/>
              </a:rPr>
              <a:t> </a:t>
            </a:r>
            <a:r>
              <a:rPr dirty="0" sz="2000" spc="520">
                <a:latin typeface="Microsoft Sans Serif"/>
                <a:cs typeface="Microsoft Sans Serif"/>
              </a:rPr>
              <a:t>–</a:t>
            </a:r>
            <a:r>
              <a:rPr dirty="0" sz="2000" spc="-2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встроенный</a:t>
            </a:r>
            <a:r>
              <a:rPr dirty="0" sz="2000" spc="-20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интерактивный</a:t>
            </a:r>
            <a:r>
              <a:rPr dirty="0" sz="2000" spc="-20">
                <a:latin typeface="Microsoft Sans Serif"/>
                <a:cs typeface="Microsoft Sans Serif"/>
              </a:rPr>
              <a:t> помощник,</a:t>
            </a:r>
            <a:r>
              <a:rPr dirty="0" sz="2000" spc="-2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который </a:t>
            </a:r>
            <a:r>
              <a:rPr dirty="0" sz="2000" spc="-50">
                <a:latin typeface="Microsoft Sans Serif"/>
                <a:cs typeface="Microsoft Sans Serif"/>
              </a:rPr>
              <a:t>подскажет,</a:t>
            </a:r>
            <a:r>
              <a:rPr dirty="0" sz="2000" spc="-60">
                <a:latin typeface="Microsoft Sans Serif"/>
                <a:cs typeface="Microsoft Sans Serif"/>
              </a:rPr>
              <a:t> </a:t>
            </a:r>
            <a:r>
              <a:rPr dirty="0" sz="2000" spc="-40">
                <a:latin typeface="Microsoft Sans Serif"/>
                <a:cs typeface="Microsoft Sans Serif"/>
              </a:rPr>
              <a:t>как</a:t>
            </a:r>
            <a:r>
              <a:rPr dirty="0" sz="2000" spc="-5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составить</a:t>
            </a:r>
            <a:r>
              <a:rPr dirty="0" sz="2000" spc="-5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отчет</a:t>
            </a:r>
            <a:r>
              <a:rPr dirty="0" sz="2000" spc="-5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об</a:t>
            </a:r>
            <a:r>
              <a:rPr dirty="0" sz="2000" spc="-5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исполнении</a:t>
            </a:r>
            <a:r>
              <a:rPr dirty="0" sz="2000" spc="-55">
                <a:latin typeface="Microsoft Sans Serif"/>
                <a:cs typeface="Microsoft Sans Serif"/>
              </a:rPr>
              <a:t> </a:t>
            </a:r>
            <a:r>
              <a:rPr dirty="0" sz="2000" spc="-30">
                <a:latin typeface="Microsoft Sans Serif"/>
                <a:cs typeface="Microsoft Sans Serif"/>
              </a:rPr>
              <a:t>контракта</a:t>
            </a:r>
            <a:r>
              <a:rPr dirty="0" sz="2000" spc="-55">
                <a:latin typeface="Microsoft Sans Serif"/>
                <a:cs typeface="Microsoft Sans Serif"/>
              </a:rPr>
              <a:t> </a:t>
            </a:r>
            <a:r>
              <a:rPr dirty="0" sz="2000" spc="-20">
                <a:latin typeface="Microsoft Sans Serif"/>
                <a:cs typeface="Microsoft Sans Serif"/>
              </a:rPr>
              <a:t>без</a:t>
            </a:r>
            <a:r>
              <a:rPr dirty="0" sz="2000" spc="-60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ошибок</a:t>
            </a:r>
            <a:r>
              <a:rPr dirty="0" sz="2000" spc="-5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и</a:t>
            </a:r>
            <a:r>
              <a:rPr dirty="0" sz="2000" spc="-5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с</a:t>
            </a:r>
            <a:r>
              <a:rPr dirty="0" sz="2000" spc="-5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первого</a:t>
            </a:r>
            <a:r>
              <a:rPr dirty="0" sz="2000" spc="-5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раза.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06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Формы</a:t>
            </a:r>
            <a:r>
              <a:rPr dirty="0" spc="-80">
                <a:latin typeface="Arial"/>
                <a:cs typeface="Arial"/>
              </a:rPr>
              <a:t> </a:t>
            </a:r>
            <a:r>
              <a:rPr dirty="0" spc="-25">
                <a:latin typeface="Arial"/>
                <a:cs typeface="Arial"/>
              </a:rPr>
              <a:t>РКМ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01250" y="1788324"/>
            <a:ext cx="1034605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E40071"/>
                </a:solidFill>
                <a:latin typeface="Arial"/>
                <a:cs typeface="Arial"/>
              </a:rPr>
              <a:t>Мастер</a:t>
            </a:r>
            <a:r>
              <a:rPr dirty="0" sz="2000" spc="-50" b="1">
                <a:solidFill>
                  <a:srgbClr val="E40071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E40071"/>
                </a:solidFill>
                <a:latin typeface="Arial"/>
                <a:cs typeface="Arial"/>
              </a:rPr>
              <a:t>формирования</a:t>
            </a:r>
            <a:r>
              <a:rPr dirty="0" sz="2000" spc="-45" b="1">
                <a:solidFill>
                  <a:srgbClr val="E40071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E40071"/>
                </a:solidFill>
                <a:latin typeface="Arial"/>
                <a:cs typeface="Arial"/>
              </a:rPr>
              <a:t>отчетности</a:t>
            </a:r>
            <a:r>
              <a:rPr dirty="0" sz="2000" spc="-25" b="1">
                <a:solidFill>
                  <a:srgbClr val="E40071"/>
                </a:solidFill>
                <a:latin typeface="Arial"/>
                <a:cs typeface="Arial"/>
              </a:rPr>
              <a:t> </a:t>
            </a:r>
            <a:r>
              <a:rPr dirty="0" sz="2000" spc="520">
                <a:latin typeface="Microsoft Sans Serif"/>
                <a:cs typeface="Microsoft Sans Serif"/>
              </a:rPr>
              <a:t>–</a:t>
            </a:r>
            <a:r>
              <a:rPr dirty="0" sz="2000" spc="-2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встроенный</a:t>
            </a:r>
            <a:r>
              <a:rPr dirty="0" sz="2000" spc="-20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интерактивный</a:t>
            </a:r>
            <a:r>
              <a:rPr dirty="0" sz="2000" spc="-20">
                <a:latin typeface="Microsoft Sans Serif"/>
                <a:cs typeface="Microsoft Sans Serif"/>
              </a:rPr>
              <a:t> помощник,</a:t>
            </a:r>
            <a:r>
              <a:rPr dirty="0" sz="2000" spc="-2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который </a:t>
            </a:r>
            <a:r>
              <a:rPr dirty="0" sz="2000" spc="-50">
                <a:latin typeface="Microsoft Sans Serif"/>
                <a:cs typeface="Microsoft Sans Serif"/>
              </a:rPr>
              <a:t>подскажет,</a:t>
            </a:r>
            <a:r>
              <a:rPr dirty="0" sz="2000" spc="-60">
                <a:latin typeface="Microsoft Sans Serif"/>
                <a:cs typeface="Microsoft Sans Serif"/>
              </a:rPr>
              <a:t> </a:t>
            </a:r>
            <a:r>
              <a:rPr dirty="0" sz="2000" spc="-40">
                <a:latin typeface="Microsoft Sans Serif"/>
                <a:cs typeface="Microsoft Sans Serif"/>
              </a:rPr>
              <a:t>как</a:t>
            </a:r>
            <a:r>
              <a:rPr dirty="0" sz="2000" spc="-6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составить</a:t>
            </a:r>
            <a:r>
              <a:rPr dirty="0" sz="2000" spc="-6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формы</a:t>
            </a:r>
            <a:r>
              <a:rPr dirty="0" sz="2000" spc="-60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РКМ</a:t>
            </a:r>
            <a:r>
              <a:rPr dirty="0" sz="2000" spc="-60">
                <a:latin typeface="Microsoft Sans Serif"/>
                <a:cs typeface="Microsoft Sans Serif"/>
              </a:rPr>
              <a:t> </a:t>
            </a:r>
            <a:r>
              <a:rPr dirty="0" sz="2000" spc="-20">
                <a:latin typeface="Microsoft Sans Serif"/>
                <a:cs typeface="Microsoft Sans Serif"/>
              </a:rPr>
              <a:t>без</a:t>
            </a:r>
            <a:r>
              <a:rPr dirty="0" sz="2000" spc="-60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ошибок</a:t>
            </a:r>
            <a:r>
              <a:rPr dirty="0" sz="2000" spc="-6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и</a:t>
            </a:r>
            <a:r>
              <a:rPr dirty="0" sz="2000" spc="-6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с</a:t>
            </a:r>
            <a:r>
              <a:rPr dirty="0" sz="2000" spc="-5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первого</a:t>
            </a:r>
            <a:r>
              <a:rPr dirty="0" sz="2000" spc="-60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раза.</a:t>
            </a:r>
            <a:endParaRPr sz="2000">
              <a:latin typeface="Microsoft Sans Serif"/>
              <a:cs typeface="Microsoft Sans Serif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09051" y="2532325"/>
            <a:ext cx="8224373" cy="4686449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793800" y="3653350"/>
            <a:ext cx="5102860" cy="3863975"/>
            <a:chOff x="793800" y="3653350"/>
            <a:chExt cx="5102860" cy="3863975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3800" y="3653350"/>
              <a:ext cx="5096601" cy="386354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5890402" y="4520375"/>
              <a:ext cx="1270" cy="2713990"/>
            </a:xfrm>
            <a:custGeom>
              <a:avLst/>
              <a:gdLst/>
              <a:ahLst/>
              <a:cxnLst/>
              <a:rect l="l" t="t" r="r" b="b"/>
              <a:pathLst>
                <a:path w="1270" h="2713990">
                  <a:moveTo>
                    <a:pt x="0" y="0"/>
                  </a:moveTo>
                  <a:lnTo>
                    <a:pt x="1199" y="2713499"/>
                  </a:lnTo>
                </a:path>
              </a:pathLst>
            </a:custGeom>
            <a:ln w="9524">
              <a:solidFill>
                <a:srgbClr val="D1D1D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04000" y="5411700"/>
              <a:ext cx="145449" cy="1429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Кассовые</a:t>
            </a:r>
            <a:r>
              <a:rPr dirty="0" spc="-204">
                <a:latin typeface="Arial"/>
                <a:cs typeface="Arial"/>
              </a:rPr>
              <a:t> </a:t>
            </a:r>
            <a:r>
              <a:rPr dirty="0" spc="-20">
                <a:latin typeface="Arial"/>
                <a:cs typeface="Arial"/>
              </a:rPr>
              <a:t>планы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83035" y="3072150"/>
            <a:ext cx="8965074" cy="4101700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793788" y="2996225"/>
            <a:ext cx="4123054" cy="4253865"/>
            <a:chOff x="793788" y="2996225"/>
            <a:chExt cx="4123054" cy="4253865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3788" y="2996225"/>
              <a:ext cx="4122924" cy="425355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247124" y="5399175"/>
              <a:ext cx="1962785" cy="967740"/>
            </a:xfrm>
            <a:custGeom>
              <a:avLst/>
              <a:gdLst/>
              <a:ahLst/>
              <a:cxnLst/>
              <a:rect l="l" t="t" r="r" b="b"/>
              <a:pathLst>
                <a:path w="1962785" h="967739">
                  <a:moveTo>
                    <a:pt x="0" y="0"/>
                  </a:moveTo>
                  <a:lnTo>
                    <a:pt x="1962299" y="0"/>
                  </a:lnTo>
                  <a:lnTo>
                    <a:pt x="1962299" y="967199"/>
                  </a:lnTo>
                  <a:lnTo>
                    <a:pt x="0" y="967199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E4007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78475" y="1761864"/>
            <a:ext cx="1218755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latin typeface="Microsoft Sans Serif"/>
                <a:cs typeface="Microsoft Sans Serif"/>
              </a:rPr>
              <a:t>Требование</a:t>
            </a:r>
            <a:r>
              <a:rPr dirty="0" sz="2000" spc="-60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предоставлять</a:t>
            </a:r>
            <a:r>
              <a:rPr dirty="0" sz="2000" spc="-60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кассовые</a:t>
            </a:r>
            <a:r>
              <a:rPr dirty="0" sz="2000" spc="-7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планы</a:t>
            </a:r>
            <a:r>
              <a:rPr dirty="0" sz="2000" spc="-50">
                <a:latin typeface="Microsoft Sans Serif"/>
                <a:cs typeface="Microsoft Sans Serif"/>
              </a:rPr>
              <a:t> </a:t>
            </a:r>
            <a:r>
              <a:rPr dirty="0" sz="2000" b="1">
                <a:solidFill>
                  <a:srgbClr val="E40071"/>
                </a:solidFill>
                <a:latin typeface="Arial"/>
                <a:cs typeface="Arial"/>
              </a:rPr>
              <a:t>прописано</a:t>
            </a:r>
            <a:r>
              <a:rPr dirty="0" sz="2000" spc="-80" b="1">
                <a:solidFill>
                  <a:srgbClr val="E40071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E40071"/>
                </a:solidFill>
                <a:latin typeface="Arial"/>
                <a:cs typeface="Arial"/>
              </a:rPr>
              <a:t>в</a:t>
            </a:r>
            <a:r>
              <a:rPr dirty="0" sz="2000" spc="-85" b="1">
                <a:solidFill>
                  <a:srgbClr val="E40071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E40071"/>
                </a:solidFill>
                <a:latin typeface="Arial"/>
                <a:cs typeface="Arial"/>
              </a:rPr>
              <a:t>договоре</a:t>
            </a:r>
            <a:r>
              <a:rPr dirty="0" sz="2000">
                <a:latin typeface="Microsoft Sans Serif"/>
                <a:cs typeface="Microsoft Sans Serif"/>
              </a:rPr>
              <a:t>,</a:t>
            </a:r>
            <a:r>
              <a:rPr dirty="0" sz="2000" spc="-6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при</a:t>
            </a:r>
            <a:r>
              <a:rPr dirty="0" sz="2000" spc="-55">
                <a:latin typeface="Microsoft Sans Serif"/>
                <a:cs typeface="Microsoft Sans Serif"/>
              </a:rPr>
              <a:t> </a:t>
            </a:r>
            <a:r>
              <a:rPr dirty="0" sz="2000" spc="-20">
                <a:latin typeface="Microsoft Sans Serif"/>
                <a:cs typeface="Microsoft Sans Serif"/>
              </a:rPr>
              <a:t>заключении</a:t>
            </a:r>
            <a:r>
              <a:rPr dirty="0" sz="2000" spc="-60">
                <a:latin typeface="Microsoft Sans Serif"/>
                <a:cs typeface="Microsoft Sans Serif"/>
              </a:rPr>
              <a:t> </a:t>
            </a:r>
            <a:r>
              <a:rPr dirty="0" sz="2000" spc="-30">
                <a:latin typeface="Microsoft Sans Serif"/>
                <a:cs typeface="Microsoft Sans Serif"/>
              </a:rPr>
              <a:t>контракта</a:t>
            </a:r>
            <a:r>
              <a:rPr dirty="0" sz="2000" spc="-60">
                <a:latin typeface="Microsoft Sans Serif"/>
                <a:cs typeface="Microsoft Sans Serif"/>
              </a:rPr>
              <a:t> </a:t>
            </a:r>
            <a:r>
              <a:rPr dirty="0" sz="2000" spc="-50">
                <a:latin typeface="Microsoft Sans Serif"/>
                <a:cs typeface="Microsoft Sans Serif"/>
              </a:rPr>
              <a:t>ГОЗ</a:t>
            </a:r>
            <a:r>
              <a:rPr dirty="0" sz="2000" spc="-60">
                <a:latin typeface="Microsoft Sans Serif"/>
                <a:cs typeface="Microsoft Sans Serif"/>
              </a:rPr>
              <a:t> </a:t>
            </a:r>
            <a:r>
              <a:rPr dirty="0" sz="2000" spc="470">
                <a:latin typeface="Microsoft Sans Serif"/>
                <a:cs typeface="Microsoft Sans Serif"/>
              </a:rPr>
              <a:t>– </a:t>
            </a:r>
            <a:r>
              <a:rPr dirty="0" sz="2000">
                <a:latin typeface="Microsoft Sans Serif"/>
                <a:cs typeface="Microsoft Sans Serif"/>
              </a:rPr>
              <a:t>решение</a:t>
            </a:r>
            <a:r>
              <a:rPr dirty="0" sz="2000" spc="-60">
                <a:latin typeface="Microsoft Sans Serif"/>
                <a:cs typeface="Microsoft Sans Serif"/>
              </a:rPr>
              <a:t> </a:t>
            </a:r>
            <a:r>
              <a:rPr dirty="0" sz="2000" spc="-70">
                <a:latin typeface="Microsoft Sans Serif"/>
                <a:cs typeface="Microsoft Sans Serif"/>
              </a:rPr>
              <a:t>БИТ.ГОЗ</a:t>
            </a:r>
            <a:r>
              <a:rPr dirty="0" sz="2000" spc="-55">
                <a:latin typeface="Microsoft Sans Serif"/>
                <a:cs typeface="Microsoft Sans Serif"/>
              </a:rPr>
              <a:t> </a:t>
            </a:r>
            <a:r>
              <a:rPr dirty="0" sz="2000" spc="-25">
                <a:latin typeface="Microsoft Sans Serif"/>
                <a:cs typeface="Microsoft Sans Serif"/>
              </a:rPr>
              <a:t>поможет</a:t>
            </a:r>
            <a:r>
              <a:rPr dirty="0" sz="2000" spc="-60">
                <a:latin typeface="Microsoft Sans Serif"/>
                <a:cs typeface="Microsoft Sans Serif"/>
              </a:rPr>
              <a:t> </a:t>
            </a:r>
            <a:r>
              <a:rPr dirty="0" sz="2000" spc="-25">
                <a:latin typeface="Microsoft Sans Serif"/>
                <a:cs typeface="Microsoft Sans Serif"/>
              </a:rPr>
              <a:t>автоматически</a:t>
            </a:r>
            <a:r>
              <a:rPr dirty="0" sz="2000" spc="-5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сформировать</a:t>
            </a:r>
            <a:r>
              <a:rPr dirty="0" sz="2000" spc="-6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в</a:t>
            </a:r>
            <a:r>
              <a:rPr dirty="0" sz="2000" spc="-5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срок</a:t>
            </a:r>
            <a:r>
              <a:rPr dirty="0" sz="2000" spc="-5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полный</a:t>
            </a:r>
            <a:r>
              <a:rPr dirty="0" sz="2000" spc="-60">
                <a:latin typeface="Microsoft Sans Serif"/>
                <a:cs typeface="Microsoft Sans Serif"/>
              </a:rPr>
              <a:t> </a:t>
            </a:r>
            <a:r>
              <a:rPr dirty="0" sz="2000" spc="-30">
                <a:latin typeface="Microsoft Sans Serif"/>
                <a:cs typeface="Microsoft Sans Serif"/>
              </a:rPr>
              <a:t>комплект</a:t>
            </a:r>
            <a:r>
              <a:rPr dirty="0" sz="2000" spc="-5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отчетности.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Казначейское</a:t>
            </a:r>
            <a:r>
              <a:rPr dirty="0" spc="-160">
                <a:latin typeface="Arial"/>
                <a:cs typeface="Arial"/>
              </a:rPr>
              <a:t> </a:t>
            </a:r>
            <a:r>
              <a:rPr dirty="0" spc="-25">
                <a:latin typeface="Arial"/>
                <a:cs typeface="Arial"/>
              </a:rPr>
              <a:t>сопровождение</a:t>
            </a:r>
            <a:r>
              <a:rPr dirty="0" spc="-15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(Приказ</a:t>
            </a:r>
            <a:r>
              <a:rPr dirty="0" spc="-155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210н)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80400" y="2598948"/>
            <a:ext cx="7899299" cy="4200373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793800" y="2116413"/>
            <a:ext cx="5174615" cy="5165725"/>
            <a:chOff x="793800" y="2116413"/>
            <a:chExt cx="5174615" cy="5165725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3800" y="2116413"/>
              <a:ext cx="5174371" cy="516540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540999" y="3491850"/>
              <a:ext cx="3262629" cy="1524635"/>
            </a:xfrm>
            <a:custGeom>
              <a:avLst/>
              <a:gdLst/>
              <a:ahLst/>
              <a:cxnLst/>
              <a:rect l="l" t="t" r="r" b="b"/>
              <a:pathLst>
                <a:path w="3262629" h="1524635">
                  <a:moveTo>
                    <a:pt x="0" y="0"/>
                  </a:moveTo>
                  <a:lnTo>
                    <a:pt x="3262499" y="0"/>
                  </a:lnTo>
                  <a:lnTo>
                    <a:pt x="3262499" y="1524599"/>
                  </a:lnTo>
                  <a:lnTo>
                    <a:pt x="0" y="1524599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E4007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1100" y="531090"/>
            <a:ext cx="11079480" cy="1717039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099"/>
              </a:lnSpc>
              <a:spcBef>
                <a:spcPts val="100"/>
              </a:spcBef>
            </a:pPr>
            <a:r>
              <a:rPr dirty="0" spc="-40">
                <a:latin typeface="Arial"/>
                <a:cs typeface="Arial"/>
              </a:rPr>
              <a:t>ИИ-</a:t>
            </a:r>
            <a:r>
              <a:rPr dirty="0">
                <a:latin typeface="Arial"/>
                <a:cs typeface="Arial"/>
              </a:rPr>
              <a:t>помощник</a:t>
            </a:r>
            <a:r>
              <a:rPr dirty="0" spc="-5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—</a:t>
            </a:r>
            <a:r>
              <a:rPr dirty="0" spc="-4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интуитивное</a:t>
            </a:r>
            <a:r>
              <a:rPr dirty="0" spc="-5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освоение </a:t>
            </a:r>
            <a:r>
              <a:rPr dirty="0">
                <a:latin typeface="Arial"/>
                <a:cs typeface="Arial"/>
              </a:rPr>
              <a:t>продукта</a:t>
            </a:r>
            <a:r>
              <a:rPr dirty="0" spc="-135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БИТ.ГОЗ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03924" y="2682875"/>
            <a:ext cx="9887698" cy="46012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025" y="1399340"/>
            <a:ext cx="13648690" cy="1717039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099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Единая</a:t>
            </a:r>
            <a:r>
              <a:rPr dirty="0" spc="-8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система</a:t>
            </a:r>
            <a:r>
              <a:rPr dirty="0" spc="-8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для</a:t>
            </a:r>
            <a:r>
              <a:rPr dirty="0" spc="-8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ведения</a:t>
            </a:r>
            <a:r>
              <a:rPr dirty="0" spc="-8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учета</a:t>
            </a:r>
            <a:r>
              <a:rPr dirty="0" spc="-8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и</a:t>
            </a:r>
            <a:r>
              <a:rPr dirty="0" spc="-8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подготовки </a:t>
            </a:r>
            <a:r>
              <a:rPr dirty="0">
                <a:latin typeface="Arial"/>
                <a:cs typeface="Arial"/>
              </a:rPr>
              <a:t>отчетности</a:t>
            </a:r>
            <a:r>
              <a:rPr dirty="0" spc="-14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по</a:t>
            </a:r>
            <a:r>
              <a:rPr dirty="0" spc="-14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ГОЗ</a:t>
            </a:r>
            <a:r>
              <a:rPr dirty="0" spc="-1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–</a:t>
            </a:r>
            <a:r>
              <a:rPr dirty="0" spc="-1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без</a:t>
            </a:r>
            <a:r>
              <a:rPr dirty="0" spc="-1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двойного</a:t>
            </a:r>
            <a:r>
              <a:rPr dirty="0" spc="-14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ввода</a:t>
            </a:r>
            <a:r>
              <a:rPr dirty="0" spc="-14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данных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311952" y="3876133"/>
            <a:ext cx="520065" cy="520065"/>
            <a:chOff x="311952" y="3876133"/>
            <a:chExt cx="520065" cy="520065"/>
          </a:xfrm>
        </p:grpSpPr>
        <p:sp>
          <p:nvSpPr>
            <p:cNvPr id="4" name="object 4" descr=""/>
            <p:cNvSpPr/>
            <p:nvPr/>
          </p:nvSpPr>
          <p:spPr>
            <a:xfrm>
              <a:off x="316714" y="3880896"/>
              <a:ext cx="510540" cy="510540"/>
            </a:xfrm>
            <a:custGeom>
              <a:avLst/>
              <a:gdLst/>
              <a:ahLst/>
              <a:cxnLst/>
              <a:rect l="l" t="t" r="r" b="b"/>
              <a:pathLst>
                <a:path w="510540" h="510539">
                  <a:moveTo>
                    <a:pt x="415032" y="510299"/>
                  </a:moveTo>
                  <a:lnTo>
                    <a:pt x="95267" y="510299"/>
                  </a:lnTo>
                  <a:lnTo>
                    <a:pt x="58185" y="502813"/>
                  </a:lnTo>
                  <a:lnTo>
                    <a:pt x="27903" y="482396"/>
                  </a:lnTo>
                  <a:lnTo>
                    <a:pt x="7486" y="452114"/>
                  </a:lnTo>
                  <a:lnTo>
                    <a:pt x="0" y="415031"/>
                  </a:lnTo>
                  <a:lnTo>
                    <a:pt x="0" y="95267"/>
                  </a:lnTo>
                  <a:lnTo>
                    <a:pt x="7486" y="58185"/>
                  </a:lnTo>
                  <a:lnTo>
                    <a:pt x="27903" y="27903"/>
                  </a:lnTo>
                  <a:lnTo>
                    <a:pt x="58185" y="7486"/>
                  </a:lnTo>
                  <a:lnTo>
                    <a:pt x="95267" y="0"/>
                  </a:lnTo>
                  <a:lnTo>
                    <a:pt x="415032" y="0"/>
                  </a:lnTo>
                  <a:lnTo>
                    <a:pt x="467886" y="16006"/>
                  </a:lnTo>
                  <a:lnTo>
                    <a:pt x="503048" y="58810"/>
                  </a:lnTo>
                  <a:lnTo>
                    <a:pt x="510299" y="95267"/>
                  </a:lnTo>
                  <a:lnTo>
                    <a:pt x="510299" y="415031"/>
                  </a:lnTo>
                  <a:lnTo>
                    <a:pt x="502813" y="452114"/>
                  </a:lnTo>
                  <a:lnTo>
                    <a:pt x="482396" y="482396"/>
                  </a:lnTo>
                  <a:lnTo>
                    <a:pt x="452114" y="502813"/>
                  </a:lnTo>
                  <a:lnTo>
                    <a:pt x="415032" y="510299"/>
                  </a:lnTo>
                  <a:close/>
                </a:path>
              </a:pathLst>
            </a:custGeom>
            <a:solidFill>
              <a:srgbClr val="FFCC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16714" y="3880896"/>
              <a:ext cx="510540" cy="510540"/>
            </a:xfrm>
            <a:custGeom>
              <a:avLst/>
              <a:gdLst/>
              <a:ahLst/>
              <a:cxnLst/>
              <a:rect l="l" t="t" r="r" b="b"/>
              <a:pathLst>
                <a:path w="510540" h="510539">
                  <a:moveTo>
                    <a:pt x="0" y="95267"/>
                  </a:moveTo>
                  <a:lnTo>
                    <a:pt x="7486" y="58185"/>
                  </a:lnTo>
                  <a:lnTo>
                    <a:pt x="27903" y="27903"/>
                  </a:lnTo>
                  <a:lnTo>
                    <a:pt x="58185" y="7486"/>
                  </a:lnTo>
                  <a:lnTo>
                    <a:pt x="95267" y="0"/>
                  </a:lnTo>
                  <a:lnTo>
                    <a:pt x="415032" y="0"/>
                  </a:lnTo>
                  <a:lnTo>
                    <a:pt x="467886" y="16006"/>
                  </a:lnTo>
                  <a:lnTo>
                    <a:pt x="503048" y="58810"/>
                  </a:lnTo>
                  <a:lnTo>
                    <a:pt x="510299" y="95267"/>
                  </a:lnTo>
                  <a:lnTo>
                    <a:pt x="510299" y="415031"/>
                  </a:lnTo>
                  <a:lnTo>
                    <a:pt x="502813" y="452114"/>
                  </a:lnTo>
                  <a:lnTo>
                    <a:pt x="482396" y="482396"/>
                  </a:lnTo>
                  <a:lnTo>
                    <a:pt x="452114" y="502813"/>
                  </a:lnTo>
                  <a:lnTo>
                    <a:pt x="415032" y="510299"/>
                  </a:lnTo>
                  <a:lnTo>
                    <a:pt x="95267" y="510299"/>
                  </a:lnTo>
                  <a:lnTo>
                    <a:pt x="58185" y="502813"/>
                  </a:lnTo>
                  <a:lnTo>
                    <a:pt x="27903" y="482396"/>
                  </a:lnTo>
                  <a:lnTo>
                    <a:pt x="7486" y="452114"/>
                  </a:lnTo>
                  <a:lnTo>
                    <a:pt x="0" y="415031"/>
                  </a:lnTo>
                  <a:lnTo>
                    <a:pt x="0" y="95267"/>
                  </a:lnTo>
                  <a:close/>
                </a:path>
              </a:pathLst>
            </a:custGeom>
            <a:ln w="9524">
              <a:solidFill>
                <a:srgbClr val="E4B2C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465727" y="3908158"/>
            <a:ext cx="212725" cy="4292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 spc="-50" b="1">
                <a:latin typeface="Arial"/>
                <a:cs typeface="Arial"/>
              </a:rPr>
              <a:t>1</a:t>
            </a:r>
            <a:endParaRPr sz="26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041130" y="3674200"/>
            <a:ext cx="2799715" cy="863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dirty="0" sz="2200" spc="-10" b="1">
                <a:latin typeface="Arial"/>
                <a:cs typeface="Arial"/>
              </a:rPr>
              <a:t>Автоматическая трансляция</a:t>
            </a:r>
            <a:r>
              <a:rPr dirty="0" sz="2200" spc="-80" b="1">
                <a:latin typeface="Arial"/>
                <a:cs typeface="Arial"/>
              </a:rPr>
              <a:t> </a:t>
            </a:r>
            <a:r>
              <a:rPr dirty="0" sz="2200" spc="-10" b="1">
                <a:latin typeface="Arial"/>
                <a:cs typeface="Arial"/>
              </a:rPr>
              <a:t>данных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041125" y="4651100"/>
            <a:ext cx="3877310" cy="1328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2500"/>
              </a:lnSpc>
              <a:spcBef>
                <a:spcPts val="100"/>
              </a:spcBef>
            </a:pPr>
            <a:r>
              <a:rPr dirty="0" sz="2000">
                <a:latin typeface="Microsoft Sans Serif"/>
                <a:cs typeface="Microsoft Sans Serif"/>
              </a:rPr>
              <a:t>Перенос</a:t>
            </a:r>
            <a:r>
              <a:rPr dirty="0" sz="2000" spc="-7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первичных</a:t>
            </a:r>
            <a:r>
              <a:rPr dirty="0" sz="2000" spc="-70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данных </a:t>
            </a:r>
            <a:r>
              <a:rPr dirty="0" sz="2000" spc="-25">
                <a:latin typeface="Microsoft Sans Serif"/>
                <a:cs typeface="Microsoft Sans Serif"/>
              </a:rPr>
              <a:t>бухгалтерского</a:t>
            </a:r>
            <a:r>
              <a:rPr dirty="0" sz="2000" spc="-4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учета</a:t>
            </a:r>
            <a:r>
              <a:rPr dirty="0" sz="2000" spc="-4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в</a:t>
            </a:r>
            <a:r>
              <a:rPr dirty="0" sz="2000" spc="-40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регистры </a:t>
            </a:r>
            <a:r>
              <a:rPr dirty="0" sz="2000" spc="-30">
                <a:latin typeface="Microsoft Sans Serif"/>
                <a:cs typeface="Microsoft Sans Serif"/>
              </a:rPr>
              <a:t>раздельного</a:t>
            </a:r>
            <a:r>
              <a:rPr dirty="0" sz="2000" spc="-8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учета</a:t>
            </a:r>
            <a:r>
              <a:rPr dirty="0" sz="2000" spc="-85">
                <a:latin typeface="Microsoft Sans Serif"/>
                <a:cs typeface="Microsoft Sans Serif"/>
              </a:rPr>
              <a:t> </a:t>
            </a:r>
            <a:r>
              <a:rPr dirty="0" sz="2000" spc="-25">
                <a:latin typeface="Microsoft Sans Serif"/>
                <a:cs typeface="Microsoft Sans Serif"/>
              </a:rPr>
              <a:t>ГОЗ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5368330" y="3876083"/>
            <a:ext cx="520065" cy="520065"/>
            <a:chOff x="5368330" y="3876083"/>
            <a:chExt cx="520065" cy="520065"/>
          </a:xfrm>
        </p:grpSpPr>
        <p:sp>
          <p:nvSpPr>
            <p:cNvPr id="10" name="object 10" descr=""/>
            <p:cNvSpPr/>
            <p:nvPr/>
          </p:nvSpPr>
          <p:spPr>
            <a:xfrm>
              <a:off x="5373092" y="3880846"/>
              <a:ext cx="510540" cy="510540"/>
            </a:xfrm>
            <a:custGeom>
              <a:avLst/>
              <a:gdLst/>
              <a:ahLst/>
              <a:cxnLst/>
              <a:rect l="l" t="t" r="r" b="b"/>
              <a:pathLst>
                <a:path w="510539" h="510539">
                  <a:moveTo>
                    <a:pt x="415031" y="510299"/>
                  </a:moveTo>
                  <a:lnTo>
                    <a:pt x="95267" y="510299"/>
                  </a:lnTo>
                  <a:lnTo>
                    <a:pt x="58185" y="502813"/>
                  </a:lnTo>
                  <a:lnTo>
                    <a:pt x="27903" y="482396"/>
                  </a:lnTo>
                  <a:lnTo>
                    <a:pt x="7486" y="452114"/>
                  </a:lnTo>
                  <a:lnTo>
                    <a:pt x="0" y="415031"/>
                  </a:lnTo>
                  <a:lnTo>
                    <a:pt x="0" y="95267"/>
                  </a:lnTo>
                  <a:lnTo>
                    <a:pt x="7486" y="58185"/>
                  </a:lnTo>
                  <a:lnTo>
                    <a:pt x="27903" y="27903"/>
                  </a:lnTo>
                  <a:lnTo>
                    <a:pt x="58185" y="7486"/>
                  </a:lnTo>
                  <a:lnTo>
                    <a:pt x="95267" y="0"/>
                  </a:lnTo>
                  <a:lnTo>
                    <a:pt x="415031" y="0"/>
                  </a:lnTo>
                  <a:lnTo>
                    <a:pt x="467886" y="16006"/>
                  </a:lnTo>
                  <a:lnTo>
                    <a:pt x="503048" y="58810"/>
                  </a:lnTo>
                  <a:lnTo>
                    <a:pt x="510299" y="95267"/>
                  </a:lnTo>
                  <a:lnTo>
                    <a:pt x="510299" y="415031"/>
                  </a:lnTo>
                  <a:lnTo>
                    <a:pt x="502813" y="452114"/>
                  </a:lnTo>
                  <a:lnTo>
                    <a:pt x="482396" y="482396"/>
                  </a:lnTo>
                  <a:lnTo>
                    <a:pt x="452114" y="502813"/>
                  </a:lnTo>
                  <a:lnTo>
                    <a:pt x="415031" y="510299"/>
                  </a:lnTo>
                  <a:close/>
                </a:path>
              </a:pathLst>
            </a:custGeom>
            <a:solidFill>
              <a:srgbClr val="FFCC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5373092" y="3880846"/>
              <a:ext cx="510540" cy="510540"/>
            </a:xfrm>
            <a:custGeom>
              <a:avLst/>
              <a:gdLst/>
              <a:ahLst/>
              <a:cxnLst/>
              <a:rect l="l" t="t" r="r" b="b"/>
              <a:pathLst>
                <a:path w="510539" h="510539">
                  <a:moveTo>
                    <a:pt x="0" y="95267"/>
                  </a:moveTo>
                  <a:lnTo>
                    <a:pt x="7486" y="58185"/>
                  </a:lnTo>
                  <a:lnTo>
                    <a:pt x="27903" y="27903"/>
                  </a:lnTo>
                  <a:lnTo>
                    <a:pt x="58185" y="7486"/>
                  </a:lnTo>
                  <a:lnTo>
                    <a:pt x="95267" y="0"/>
                  </a:lnTo>
                  <a:lnTo>
                    <a:pt x="415031" y="0"/>
                  </a:lnTo>
                  <a:lnTo>
                    <a:pt x="467886" y="16006"/>
                  </a:lnTo>
                  <a:lnTo>
                    <a:pt x="503048" y="58810"/>
                  </a:lnTo>
                  <a:lnTo>
                    <a:pt x="510299" y="95267"/>
                  </a:lnTo>
                  <a:lnTo>
                    <a:pt x="510299" y="415031"/>
                  </a:lnTo>
                  <a:lnTo>
                    <a:pt x="502813" y="452114"/>
                  </a:lnTo>
                  <a:lnTo>
                    <a:pt x="482396" y="482396"/>
                  </a:lnTo>
                  <a:lnTo>
                    <a:pt x="452114" y="502813"/>
                  </a:lnTo>
                  <a:lnTo>
                    <a:pt x="415031" y="510299"/>
                  </a:lnTo>
                  <a:lnTo>
                    <a:pt x="95267" y="510299"/>
                  </a:lnTo>
                  <a:lnTo>
                    <a:pt x="58185" y="502813"/>
                  </a:lnTo>
                  <a:lnTo>
                    <a:pt x="27903" y="482396"/>
                  </a:lnTo>
                  <a:lnTo>
                    <a:pt x="7486" y="452114"/>
                  </a:lnTo>
                  <a:lnTo>
                    <a:pt x="0" y="415031"/>
                  </a:lnTo>
                  <a:lnTo>
                    <a:pt x="0" y="95267"/>
                  </a:lnTo>
                  <a:close/>
                </a:path>
              </a:pathLst>
            </a:custGeom>
            <a:ln w="9524">
              <a:solidFill>
                <a:srgbClr val="E4B2C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5522105" y="3908108"/>
            <a:ext cx="212725" cy="4292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 spc="-50" b="1">
                <a:latin typeface="Arial"/>
                <a:cs typeface="Arial"/>
              </a:rPr>
              <a:t>2</a:t>
            </a:r>
            <a:endParaRPr sz="265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115050" y="3674204"/>
            <a:ext cx="2392045" cy="863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dirty="0" sz="2200" spc="-10" b="1">
                <a:latin typeface="Arial"/>
                <a:cs typeface="Arial"/>
              </a:rPr>
              <a:t>Добавление </a:t>
            </a:r>
            <a:r>
              <a:rPr dirty="0" sz="2200" b="1">
                <a:latin typeface="Arial"/>
                <a:cs typeface="Arial"/>
              </a:rPr>
              <a:t>аналитик</a:t>
            </a:r>
            <a:r>
              <a:rPr dirty="0" sz="2200" spc="-40" b="1">
                <a:latin typeface="Arial"/>
                <a:cs typeface="Arial"/>
              </a:rPr>
              <a:t> </a:t>
            </a:r>
            <a:r>
              <a:rPr dirty="0" sz="2200" spc="-10" b="1">
                <a:latin typeface="Arial"/>
                <a:cs typeface="Arial"/>
              </a:rPr>
              <a:t>онлайн</a:t>
            </a:r>
            <a:endParaRPr sz="22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984311" y="4651050"/>
            <a:ext cx="2987040" cy="1328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2500"/>
              </a:lnSpc>
              <a:spcBef>
                <a:spcPts val="100"/>
              </a:spcBef>
            </a:pPr>
            <a:r>
              <a:rPr dirty="0" sz="2000" spc="-35">
                <a:latin typeface="Microsoft Sans Serif"/>
                <a:cs typeface="Microsoft Sans Serif"/>
              </a:rPr>
              <a:t>Добавляет</a:t>
            </a:r>
            <a:r>
              <a:rPr dirty="0" sz="2000" spc="-80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недостающие </a:t>
            </a:r>
            <a:r>
              <a:rPr dirty="0" sz="2000">
                <a:latin typeface="Microsoft Sans Serif"/>
                <a:cs typeface="Microsoft Sans Serif"/>
              </a:rPr>
              <a:t>аналитики</a:t>
            </a:r>
            <a:r>
              <a:rPr dirty="0" sz="2000" spc="-5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в</a:t>
            </a:r>
            <a:r>
              <a:rPr dirty="0" sz="2000" spc="-50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реальном времени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9460706" y="3876133"/>
            <a:ext cx="520065" cy="520065"/>
            <a:chOff x="9460706" y="3876133"/>
            <a:chExt cx="520065" cy="520065"/>
          </a:xfrm>
        </p:grpSpPr>
        <p:sp>
          <p:nvSpPr>
            <p:cNvPr id="16" name="object 16" descr=""/>
            <p:cNvSpPr/>
            <p:nvPr/>
          </p:nvSpPr>
          <p:spPr>
            <a:xfrm>
              <a:off x="9465468" y="3880896"/>
              <a:ext cx="510540" cy="510540"/>
            </a:xfrm>
            <a:custGeom>
              <a:avLst/>
              <a:gdLst/>
              <a:ahLst/>
              <a:cxnLst/>
              <a:rect l="l" t="t" r="r" b="b"/>
              <a:pathLst>
                <a:path w="510540" h="510539">
                  <a:moveTo>
                    <a:pt x="415031" y="510299"/>
                  </a:moveTo>
                  <a:lnTo>
                    <a:pt x="95267" y="510299"/>
                  </a:lnTo>
                  <a:lnTo>
                    <a:pt x="58185" y="502813"/>
                  </a:lnTo>
                  <a:lnTo>
                    <a:pt x="27903" y="482396"/>
                  </a:lnTo>
                  <a:lnTo>
                    <a:pt x="7486" y="452114"/>
                  </a:lnTo>
                  <a:lnTo>
                    <a:pt x="0" y="415031"/>
                  </a:lnTo>
                  <a:lnTo>
                    <a:pt x="0" y="95267"/>
                  </a:lnTo>
                  <a:lnTo>
                    <a:pt x="7486" y="58185"/>
                  </a:lnTo>
                  <a:lnTo>
                    <a:pt x="27903" y="27903"/>
                  </a:lnTo>
                  <a:lnTo>
                    <a:pt x="58185" y="7486"/>
                  </a:lnTo>
                  <a:lnTo>
                    <a:pt x="95267" y="0"/>
                  </a:lnTo>
                  <a:lnTo>
                    <a:pt x="415031" y="0"/>
                  </a:lnTo>
                  <a:lnTo>
                    <a:pt x="467886" y="16006"/>
                  </a:lnTo>
                  <a:lnTo>
                    <a:pt x="503048" y="58810"/>
                  </a:lnTo>
                  <a:lnTo>
                    <a:pt x="510299" y="95267"/>
                  </a:lnTo>
                  <a:lnTo>
                    <a:pt x="510299" y="415031"/>
                  </a:lnTo>
                  <a:lnTo>
                    <a:pt x="502813" y="452114"/>
                  </a:lnTo>
                  <a:lnTo>
                    <a:pt x="482396" y="482396"/>
                  </a:lnTo>
                  <a:lnTo>
                    <a:pt x="452114" y="502813"/>
                  </a:lnTo>
                  <a:lnTo>
                    <a:pt x="415031" y="510299"/>
                  </a:lnTo>
                  <a:close/>
                </a:path>
              </a:pathLst>
            </a:custGeom>
            <a:solidFill>
              <a:srgbClr val="FFCC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9465468" y="3880896"/>
              <a:ext cx="510540" cy="510540"/>
            </a:xfrm>
            <a:custGeom>
              <a:avLst/>
              <a:gdLst/>
              <a:ahLst/>
              <a:cxnLst/>
              <a:rect l="l" t="t" r="r" b="b"/>
              <a:pathLst>
                <a:path w="510540" h="510539">
                  <a:moveTo>
                    <a:pt x="0" y="95267"/>
                  </a:moveTo>
                  <a:lnTo>
                    <a:pt x="7486" y="58185"/>
                  </a:lnTo>
                  <a:lnTo>
                    <a:pt x="27903" y="27903"/>
                  </a:lnTo>
                  <a:lnTo>
                    <a:pt x="58185" y="7486"/>
                  </a:lnTo>
                  <a:lnTo>
                    <a:pt x="95267" y="0"/>
                  </a:lnTo>
                  <a:lnTo>
                    <a:pt x="415031" y="0"/>
                  </a:lnTo>
                  <a:lnTo>
                    <a:pt x="467886" y="16006"/>
                  </a:lnTo>
                  <a:lnTo>
                    <a:pt x="503048" y="58810"/>
                  </a:lnTo>
                  <a:lnTo>
                    <a:pt x="510299" y="95267"/>
                  </a:lnTo>
                  <a:lnTo>
                    <a:pt x="510299" y="415031"/>
                  </a:lnTo>
                  <a:lnTo>
                    <a:pt x="502813" y="452114"/>
                  </a:lnTo>
                  <a:lnTo>
                    <a:pt x="482396" y="482396"/>
                  </a:lnTo>
                  <a:lnTo>
                    <a:pt x="452114" y="502813"/>
                  </a:lnTo>
                  <a:lnTo>
                    <a:pt x="415031" y="510299"/>
                  </a:lnTo>
                  <a:lnTo>
                    <a:pt x="95267" y="510299"/>
                  </a:lnTo>
                  <a:lnTo>
                    <a:pt x="58185" y="502813"/>
                  </a:lnTo>
                  <a:lnTo>
                    <a:pt x="27903" y="482396"/>
                  </a:lnTo>
                  <a:lnTo>
                    <a:pt x="7486" y="452114"/>
                  </a:lnTo>
                  <a:lnTo>
                    <a:pt x="0" y="415031"/>
                  </a:lnTo>
                  <a:lnTo>
                    <a:pt x="0" y="95267"/>
                  </a:lnTo>
                  <a:close/>
                </a:path>
              </a:pathLst>
            </a:custGeom>
            <a:ln w="9524">
              <a:solidFill>
                <a:srgbClr val="E4B2C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9614482" y="3908158"/>
            <a:ext cx="212725" cy="4292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 spc="-50" b="1">
                <a:latin typeface="Arial"/>
                <a:cs typeface="Arial"/>
              </a:rPr>
              <a:t>3</a:t>
            </a:r>
            <a:endParaRPr sz="265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0189874" y="3674204"/>
            <a:ext cx="3553460" cy="863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dirty="0" sz="2200" spc="-10" b="1">
                <a:latin typeface="Arial"/>
                <a:cs typeface="Arial"/>
              </a:rPr>
              <a:t>Прямой</a:t>
            </a:r>
            <a:r>
              <a:rPr dirty="0" sz="2200" spc="-50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доступ</a:t>
            </a:r>
            <a:r>
              <a:rPr dirty="0" sz="2200" spc="-50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к</a:t>
            </a:r>
            <a:r>
              <a:rPr dirty="0" sz="2200" spc="-50" b="1">
                <a:latin typeface="Arial"/>
                <a:cs typeface="Arial"/>
              </a:rPr>
              <a:t> </a:t>
            </a:r>
            <a:r>
              <a:rPr dirty="0" sz="2200" spc="-10" b="1">
                <a:latin typeface="Arial"/>
                <a:cs typeface="Arial"/>
              </a:rPr>
              <a:t>данным </a:t>
            </a:r>
            <a:r>
              <a:rPr dirty="0" sz="2200" spc="-20" b="1">
                <a:latin typeface="Arial"/>
                <a:cs typeface="Arial"/>
              </a:rPr>
              <a:t>бухгалтерского</a:t>
            </a:r>
            <a:r>
              <a:rPr dirty="0" sz="2200" spc="-10" b="1">
                <a:latin typeface="Arial"/>
                <a:cs typeface="Arial"/>
              </a:rPr>
              <a:t> </a:t>
            </a:r>
            <a:r>
              <a:rPr dirty="0" sz="2200" spc="-20" b="1">
                <a:latin typeface="Arial"/>
                <a:cs typeface="Arial"/>
              </a:rPr>
              <a:t>учета</a:t>
            </a:r>
            <a:endParaRPr sz="220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0189874" y="4651100"/>
            <a:ext cx="3615690" cy="1328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2500"/>
              </a:lnSpc>
              <a:spcBef>
                <a:spcPts val="100"/>
              </a:spcBef>
            </a:pPr>
            <a:r>
              <a:rPr dirty="0" sz="2000" spc="-20">
                <a:latin typeface="Microsoft Sans Serif"/>
                <a:cs typeface="Microsoft Sans Serif"/>
              </a:rPr>
              <a:t>Работа</a:t>
            </a:r>
            <a:r>
              <a:rPr dirty="0" sz="2000" spc="-90">
                <a:latin typeface="Microsoft Sans Serif"/>
                <a:cs typeface="Microsoft Sans Serif"/>
              </a:rPr>
              <a:t> </a:t>
            </a:r>
            <a:r>
              <a:rPr dirty="0" sz="2000" spc="-20">
                <a:latin typeface="Microsoft Sans Serif"/>
                <a:cs typeface="Microsoft Sans Serif"/>
              </a:rPr>
              <a:t>без</a:t>
            </a:r>
            <a:r>
              <a:rPr dirty="0" sz="2000" spc="-8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необходимости </a:t>
            </a:r>
            <a:r>
              <a:rPr dirty="0" sz="2000" spc="-25">
                <a:latin typeface="Microsoft Sans Serif"/>
                <a:cs typeface="Microsoft Sans Serif"/>
              </a:rPr>
              <a:t>выгрузки</a:t>
            </a:r>
            <a:r>
              <a:rPr dirty="0" sz="2000" spc="-5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и</a:t>
            </a:r>
            <a:r>
              <a:rPr dirty="0" sz="2000" spc="-50">
                <a:latin typeface="Microsoft Sans Serif"/>
                <a:cs typeface="Microsoft Sans Serif"/>
              </a:rPr>
              <a:t> </a:t>
            </a:r>
            <a:r>
              <a:rPr dirty="0" sz="2000" spc="-35">
                <a:latin typeface="Microsoft Sans Serif"/>
                <a:cs typeface="Microsoft Sans Serif"/>
              </a:rPr>
              <a:t>загрузки</a:t>
            </a:r>
            <a:r>
              <a:rPr dirty="0" sz="2000" spc="-5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данных</a:t>
            </a:r>
            <a:r>
              <a:rPr dirty="0" sz="2000" spc="-45">
                <a:latin typeface="Microsoft Sans Serif"/>
                <a:cs typeface="Microsoft Sans Serif"/>
              </a:rPr>
              <a:t> </a:t>
            </a:r>
            <a:r>
              <a:rPr dirty="0" sz="2000" spc="-25">
                <a:latin typeface="Microsoft Sans Serif"/>
                <a:cs typeface="Microsoft Sans Serif"/>
              </a:rPr>
              <a:t>из </a:t>
            </a:r>
            <a:r>
              <a:rPr dirty="0" sz="2000" spc="-10">
                <a:latin typeface="Microsoft Sans Serif"/>
                <a:cs typeface="Microsoft Sans Serif"/>
              </a:rPr>
              <a:t>1С:Бухгалтерия</a:t>
            </a:r>
            <a:r>
              <a:rPr dirty="0" sz="2000" spc="-5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в</a:t>
            </a:r>
            <a:r>
              <a:rPr dirty="0" sz="2000" spc="-5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БИТ.ГОЗ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58926" rIns="0" bIns="0" rtlCol="0" vert="horz">
            <a:spAutoFit/>
          </a:bodyPr>
          <a:lstStyle/>
          <a:p>
            <a:pPr marL="1206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Простой</a:t>
            </a:r>
            <a:r>
              <a:rPr dirty="0" spc="-15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старт</a:t>
            </a:r>
            <a:r>
              <a:rPr dirty="0" spc="-14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—</a:t>
            </a:r>
            <a:r>
              <a:rPr dirty="0" spc="-14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поддержка</a:t>
            </a:r>
            <a:r>
              <a:rPr dirty="0" spc="-14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на</a:t>
            </a:r>
            <a:r>
              <a:rPr dirty="0" spc="-14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всех</a:t>
            </a:r>
            <a:r>
              <a:rPr dirty="0" spc="-145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этапах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364530" y="3309766"/>
            <a:ext cx="2510790" cy="863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1275" marR="5080" indent="-29209">
              <a:lnSpc>
                <a:spcPct val="125000"/>
              </a:lnSpc>
              <a:spcBef>
                <a:spcPts val="100"/>
              </a:spcBef>
            </a:pPr>
            <a:r>
              <a:rPr dirty="0" sz="2200" spc="-10" b="1">
                <a:latin typeface="Arial"/>
                <a:cs typeface="Arial"/>
              </a:rPr>
              <a:t>Получите</a:t>
            </a:r>
            <a:r>
              <a:rPr dirty="0" sz="2200" spc="-80" b="1">
                <a:latin typeface="Arial"/>
                <a:cs typeface="Arial"/>
              </a:rPr>
              <a:t> </a:t>
            </a:r>
            <a:r>
              <a:rPr dirty="0" sz="2200" spc="-10" b="1">
                <a:latin typeface="Arial"/>
                <a:cs typeface="Arial"/>
              </a:rPr>
              <a:t>полный </a:t>
            </a:r>
            <a:r>
              <a:rPr dirty="0" sz="2200" b="1">
                <a:latin typeface="Arial"/>
                <a:cs typeface="Arial"/>
              </a:rPr>
              <a:t>доступ</a:t>
            </a:r>
            <a:r>
              <a:rPr dirty="0" sz="2200" spc="-20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к</a:t>
            </a:r>
            <a:r>
              <a:rPr dirty="0" sz="2200" spc="-15" b="1">
                <a:latin typeface="Arial"/>
                <a:cs typeface="Arial"/>
              </a:rPr>
              <a:t> </a:t>
            </a:r>
            <a:r>
              <a:rPr dirty="0" sz="2200" spc="-10" b="1">
                <a:latin typeface="Arial"/>
                <a:cs typeface="Arial"/>
              </a:rPr>
              <a:t>БИТ.ГОЗ</a:t>
            </a:r>
            <a:endParaRPr sz="22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43106" y="4262912"/>
            <a:ext cx="3752850" cy="2197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58300"/>
              </a:lnSpc>
              <a:spcBef>
                <a:spcPts val="100"/>
              </a:spcBef>
            </a:pPr>
            <a:r>
              <a:rPr dirty="0" sz="1800" spc="-20">
                <a:latin typeface="Microsoft Sans Serif"/>
                <a:cs typeface="Microsoft Sans Serif"/>
              </a:rPr>
              <a:t>Произведите</a:t>
            </a:r>
            <a:r>
              <a:rPr dirty="0" sz="1800" spc="-55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настройки</a:t>
            </a:r>
            <a:r>
              <a:rPr dirty="0" sz="1800" spc="-60">
                <a:latin typeface="Microsoft Sans Serif"/>
                <a:cs typeface="Microsoft Sans Serif"/>
              </a:rPr>
              <a:t> </a:t>
            </a:r>
            <a:r>
              <a:rPr dirty="0" sz="1800" spc="-20">
                <a:latin typeface="Microsoft Sans Serif"/>
                <a:cs typeface="Microsoft Sans Serif"/>
              </a:rPr>
              <a:t>продукта</a:t>
            </a:r>
            <a:r>
              <a:rPr dirty="0" sz="1800" spc="-55">
                <a:latin typeface="Microsoft Sans Serif"/>
                <a:cs typeface="Microsoft Sans Serif"/>
              </a:rPr>
              <a:t> </a:t>
            </a:r>
            <a:r>
              <a:rPr dirty="0" sz="1800" spc="-50">
                <a:latin typeface="Microsoft Sans Serif"/>
                <a:cs typeface="Microsoft Sans Serif"/>
              </a:rPr>
              <a:t>в </a:t>
            </a:r>
            <a:r>
              <a:rPr dirty="0" sz="1800" spc="-10">
                <a:latin typeface="Microsoft Sans Serif"/>
                <a:cs typeface="Microsoft Sans Serif"/>
              </a:rPr>
              <a:t>соответствии</a:t>
            </a:r>
            <a:r>
              <a:rPr dirty="0" sz="1800" spc="-4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с</a:t>
            </a:r>
            <a:r>
              <a:rPr dirty="0" sz="1800" spc="-40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учетной</a:t>
            </a:r>
            <a:r>
              <a:rPr dirty="0" sz="1800" spc="-45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политикой </a:t>
            </a:r>
            <a:r>
              <a:rPr dirty="0" sz="1800">
                <a:latin typeface="Microsoft Sans Serif"/>
                <a:cs typeface="Microsoft Sans Serif"/>
              </a:rPr>
              <a:t>вашего</a:t>
            </a:r>
            <a:r>
              <a:rPr dirty="0" sz="1800" spc="-85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предприятия</a:t>
            </a:r>
            <a:r>
              <a:rPr dirty="0" sz="1800" spc="-85">
                <a:latin typeface="Microsoft Sans Serif"/>
                <a:cs typeface="Microsoft Sans Serif"/>
              </a:rPr>
              <a:t> </a:t>
            </a:r>
            <a:r>
              <a:rPr dirty="0" sz="1800" spc="420">
                <a:latin typeface="Microsoft Sans Serif"/>
                <a:cs typeface="Microsoft Sans Serif"/>
              </a:rPr>
              <a:t>– </a:t>
            </a:r>
            <a:r>
              <a:rPr dirty="0" sz="1800" spc="-10">
                <a:latin typeface="Microsoft Sans Serif"/>
                <a:cs typeface="Microsoft Sans Serif"/>
              </a:rPr>
              <a:t>самостоятельно</a:t>
            </a:r>
            <a:r>
              <a:rPr dirty="0" sz="1800" spc="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или с</a:t>
            </a:r>
            <a:r>
              <a:rPr dirty="0" sz="1800" spc="5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нашей помощью.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919115" y="3232230"/>
            <a:ext cx="2790190" cy="863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514984">
              <a:lnSpc>
                <a:spcPct val="125000"/>
              </a:lnSpc>
              <a:spcBef>
                <a:spcPts val="100"/>
              </a:spcBef>
            </a:pPr>
            <a:r>
              <a:rPr dirty="0" sz="2200" spc="-10" b="1">
                <a:latin typeface="Arial"/>
                <a:cs typeface="Arial"/>
              </a:rPr>
              <a:t>Подготовьте программу</a:t>
            </a:r>
            <a:r>
              <a:rPr dirty="0" sz="2200" spc="-55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к</a:t>
            </a:r>
            <a:r>
              <a:rPr dirty="0" sz="2200" spc="-55" b="1">
                <a:latin typeface="Arial"/>
                <a:cs typeface="Arial"/>
              </a:rPr>
              <a:t> </a:t>
            </a:r>
            <a:r>
              <a:rPr dirty="0" sz="2200" spc="-10" b="1">
                <a:latin typeface="Arial"/>
                <a:cs typeface="Arial"/>
              </a:rPr>
              <a:t>работе</a:t>
            </a:r>
            <a:endParaRPr sz="22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529120" y="4262912"/>
            <a:ext cx="3569970" cy="2197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 indent="635">
              <a:lnSpc>
                <a:spcPct val="158300"/>
              </a:lnSpc>
              <a:spcBef>
                <a:spcPts val="100"/>
              </a:spcBef>
            </a:pPr>
            <a:r>
              <a:rPr dirty="0" sz="1800">
                <a:latin typeface="Microsoft Sans Serif"/>
                <a:cs typeface="Microsoft Sans Serif"/>
              </a:rPr>
              <a:t>Перенесите</a:t>
            </a:r>
            <a:r>
              <a:rPr dirty="0" sz="1800" spc="-6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нужные</a:t>
            </a:r>
            <a:r>
              <a:rPr dirty="0" sz="1800" spc="-5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для</a:t>
            </a:r>
            <a:r>
              <a:rPr dirty="0" sz="1800" spc="-65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отчетов </a:t>
            </a:r>
            <a:r>
              <a:rPr dirty="0" sz="1800" spc="-30">
                <a:latin typeface="Microsoft Sans Serif"/>
                <a:cs typeface="Microsoft Sans Serif"/>
              </a:rPr>
              <a:t>показатели</a:t>
            </a:r>
            <a:r>
              <a:rPr dirty="0" sz="1800" spc="-4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и</a:t>
            </a:r>
            <a:r>
              <a:rPr dirty="0" sz="1800" spc="-35">
                <a:latin typeface="Microsoft Sans Serif"/>
                <a:cs typeface="Microsoft Sans Serif"/>
              </a:rPr>
              <a:t> </a:t>
            </a:r>
            <a:r>
              <a:rPr dirty="0" sz="1800" spc="-20">
                <a:latin typeface="Microsoft Sans Serif"/>
                <a:cs typeface="Microsoft Sans Serif"/>
              </a:rPr>
              <a:t>проверьте</a:t>
            </a:r>
            <a:r>
              <a:rPr dirty="0" sz="1800" spc="-30">
                <a:latin typeface="Microsoft Sans Serif"/>
                <a:cs typeface="Microsoft Sans Serif"/>
              </a:rPr>
              <a:t> </a:t>
            </a:r>
            <a:r>
              <a:rPr dirty="0" sz="1800" spc="-25">
                <a:latin typeface="Microsoft Sans Serif"/>
                <a:cs typeface="Microsoft Sans Serif"/>
              </a:rPr>
              <a:t>их корректность</a:t>
            </a:r>
            <a:r>
              <a:rPr dirty="0" sz="1800" spc="-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с</a:t>
            </a:r>
            <a:r>
              <a:rPr dirty="0" sz="1800" spc="5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помощью встроенного</a:t>
            </a:r>
            <a:r>
              <a:rPr dirty="0" sz="1800" spc="-65">
                <a:latin typeface="Microsoft Sans Serif"/>
                <a:cs typeface="Microsoft Sans Serif"/>
              </a:rPr>
              <a:t> </a:t>
            </a:r>
            <a:r>
              <a:rPr dirty="0" sz="1800" spc="-30">
                <a:latin typeface="Microsoft Sans Serif"/>
                <a:cs typeface="Microsoft Sans Serif"/>
              </a:rPr>
              <a:t>механизма</a:t>
            </a:r>
            <a:r>
              <a:rPr dirty="0" sz="1800" spc="-6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работы</a:t>
            </a:r>
            <a:r>
              <a:rPr dirty="0" sz="1800" spc="-70">
                <a:latin typeface="Microsoft Sans Serif"/>
                <a:cs typeface="Microsoft Sans Serif"/>
              </a:rPr>
              <a:t> </a:t>
            </a:r>
            <a:r>
              <a:rPr dirty="0" sz="1800" spc="-50">
                <a:latin typeface="Microsoft Sans Serif"/>
                <a:cs typeface="Microsoft Sans Serif"/>
              </a:rPr>
              <a:t>с </a:t>
            </a:r>
            <a:r>
              <a:rPr dirty="0" sz="1800" spc="-20">
                <a:latin typeface="Microsoft Sans Serif"/>
                <a:cs typeface="Microsoft Sans Serif"/>
              </a:rPr>
              <a:t>первичными</a:t>
            </a:r>
            <a:r>
              <a:rPr dirty="0" sz="1800" spc="-45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данными.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0567546" y="3232230"/>
            <a:ext cx="2883535" cy="863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2875" marR="5080" indent="-130810">
              <a:lnSpc>
                <a:spcPct val="125000"/>
              </a:lnSpc>
              <a:spcBef>
                <a:spcPts val="100"/>
              </a:spcBef>
            </a:pPr>
            <a:r>
              <a:rPr dirty="0" sz="2200" b="1">
                <a:latin typeface="Arial"/>
                <a:cs typeface="Arial"/>
              </a:rPr>
              <a:t>Сдайте</a:t>
            </a:r>
            <a:r>
              <a:rPr dirty="0" sz="2200" spc="-100" b="1">
                <a:latin typeface="Arial"/>
                <a:cs typeface="Arial"/>
              </a:rPr>
              <a:t> </a:t>
            </a:r>
            <a:r>
              <a:rPr dirty="0" sz="2200" spc="-10" b="1">
                <a:latin typeface="Arial"/>
                <a:cs typeface="Arial"/>
              </a:rPr>
              <a:t>отчетность</a:t>
            </a:r>
            <a:r>
              <a:rPr dirty="0" sz="2200" spc="-85" b="1">
                <a:latin typeface="Arial"/>
                <a:cs typeface="Arial"/>
              </a:rPr>
              <a:t> </a:t>
            </a:r>
            <a:r>
              <a:rPr dirty="0" sz="2200" spc="-50" b="1">
                <a:latin typeface="Arial"/>
                <a:cs typeface="Arial"/>
              </a:rPr>
              <a:t>с </a:t>
            </a:r>
            <a:r>
              <a:rPr dirty="0" sz="2200" spc="-10" b="1">
                <a:latin typeface="Arial"/>
                <a:cs typeface="Arial"/>
              </a:rPr>
              <a:t>помощью</a:t>
            </a:r>
            <a:r>
              <a:rPr dirty="0" sz="2200" spc="-105" b="1">
                <a:latin typeface="Arial"/>
                <a:cs typeface="Arial"/>
              </a:rPr>
              <a:t> </a:t>
            </a:r>
            <a:r>
              <a:rPr dirty="0" sz="2200" spc="-10" b="1">
                <a:latin typeface="Arial"/>
                <a:cs typeface="Arial"/>
              </a:rPr>
              <a:t>БИТ.ГОЗ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0170553" y="4262912"/>
            <a:ext cx="3787140" cy="2197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58300"/>
              </a:lnSpc>
              <a:spcBef>
                <a:spcPts val="100"/>
              </a:spcBef>
            </a:pPr>
            <a:r>
              <a:rPr dirty="0" sz="1800" spc="-10">
                <a:latin typeface="Microsoft Sans Serif"/>
                <a:cs typeface="Microsoft Sans Serif"/>
              </a:rPr>
              <a:t>Сформируйте</a:t>
            </a:r>
            <a:r>
              <a:rPr dirty="0" sz="1800" spc="-50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отчет</a:t>
            </a:r>
            <a:r>
              <a:rPr dirty="0" sz="1800" spc="-4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об</a:t>
            </a:r>
            <a:r>
              <a:rPr dirty="0" sz="1800" spc="-45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исполнении </a:t>
            </a:r>
            <a:r>
              <a:rPr dirty="0" sz="1800" spc="-40">
                <a:latin typeface="Microsoft Sans Serif"/>
                <a:cs typeface="Microsoft Sans Serif"/>
              </a:rPr>
              <a:t>ГОЗ,</a:t>
            </a:r>
            <a:r>
              <a:rPr dirty="0" sz="1800" spc="-7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формы</a:t>
            </a:r>
            <a:r>
              <a:rPr dirty="0" sz="1800" spc="-70">
                <a:latin typeface="Microsoft Sans Serif"/>
                <a:cs typeface="Microsoft Sans Serif"/>
              </a:rPr>
              <a:t> </a:t>
            </a:r>
            <a:r>
              <a:rPr dirty="0" sz="1800" spc="-20">
                <a:latin typeface="Microsoft Sans Serif"/>
                <a:cs typeface="Microsoft Sans Serif"/>
              </a:rPr>
              <a:t>РКМ,</a:t>
            </a:r>
            <a:r>
              <a:rPr dirty="0" sz="1800" spc="-7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кассовые</a:t>
            </a:r>
            <a:r>
              <a:rPr dirty="0" sz="1800" spc="-70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планы </a:t>
            </a:r>
            <a:r>
              <a:rPr dirty="0" sz="1800">
                <a:latin typeface="Microsoft Sans Serif"/>
                <a:cs typeface="Microsoft Sans Serif"/>
              </a:rPr>
              <a:t>и</a:t>
            </a:r>
            <a:r>
              <a:rPr dirty="0" sz="1800" spc="-5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другие</a:t>
            </a:r>
            <a:r>
              <a:rPr dirty="0" sz="1800" spc="-40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документы</a:t>
            </a:r>
            <a:r>
              <a:rPr dirty="0" sz="1800" spc="-4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в</a:t>
            </a:r>
            <a:r>
              <a:rPr dirty="0" sz="1800" spc="-40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привычном интерфейсе</a:t>
            </a:r>
            <a:r>
              <a:rPr dirty="0" sz="1800" spc="-3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1С</a:t>
            </a:r>
            <a:r>
              <a:rPr dirty="0" sz="1800" spc="-30">
                <a:latin typeface="Microsoft Sans Serif"/>
                <a:cs typeface="Microsoft Sans Serif"/>
              </a:rPr>
              <a:t> </a:t>
            </a:r>
            <a:r>
              <a:rPr dirty="0" sz="1800" spc="-20">
                <a:latin typeface="Microsoft Sans Serif"/>
                <a:cs typeface="Microsoft Sans Serif"/>
              </a:rPr>
              <a:t>без</a:t>
            </a:r>
            <a:r>
              <a:rPr dirty="0" sz="1800" spc="-35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ошибок</a:t>
            </a:r>
            <a:r>
              <a:rPr dirty="0" sz="1800" spc="-4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и</a:t>
            </a:r>
            <a:r>
              <a:rPr dirty="0" sz="1800" spc="-35">
                <a:latin typeface="Microsoft Sans Serif"/>
                <a:cs typeface="Microsoft Sans Serif"/>
              </a:rPr>
              <a:t> </a:t>
            </a:r>
            <a:r>
              <a:rPr dirty="0" sz="1800" spc="-50">
                <a:latin typeface="Microsoft Sans Serif"/>
                <a:cs typeface="Microsoft Sans Serif"/>
              </a:rPr>
              <a:t>с </a:t>
            </a:r>
            <a:r>
              <a:rPr dirty="0" sz="1800" spc="-10">
                <a:latin typeface="Microsoft Sans Serif"/>
                <a:cs typeface="Microsoft Sans Serif"/>
              </a:rPr>
              <a:t>выгодой</a:t>
            </a:r>
            <a:r>
              <a:rPr dirty="0" sz="1800" spc="-3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для</a:t>
            </a:r>
            <a:r>
              <a:rPr dirty="0" sz="1800" spc="-35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бизнеса.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2315112" y="2516812"/>
            <a:ext cx="610870" cy="586740"/>
            <a:chOff x="2315112" y="2516812"/>
            <a:chExt cx="610870" cy="586740"/>
          </a:xfrm>
        </p:grpSpPr>
        <p:sp>
          <p:nvSpPr>
            <p:cNvPr id="10" name="object 10" descr=""/>
            <p:cNvSpPr/>
            <p:nvPr/>
          </p:nvSpPr>
          <p:spPr>
            <a:xfrm>
              <a:off x="2319875" y="2521574"/>
              <a:ext cx="601345" cy="577215"/>
            </a:xfrm>
            <a:custGeom>
              <a:avLst/>
              <a:gdLst/>
              <a:ahLst/>
              <a:cxnLst/>
              <a:rect l="l" t="t" r="r" b="b"/>
              <a:pathLst>
                <a:path w="601344" h="577214">
                  <a:moveTo>
                    <a:pt x="300449" y="577199"/>
                  </a:moveTo>
                  <a:lnTo>
                    <a:pt x="251715" y="573422"/>
                  </a:lnTo>
                  <a:lnTo>
                    <a:pt x="205484" y="562486"/>
                  </a:lnTo>
                  <a:lnTo>
                    <a:pt x="162375" y="544987"/>
                  </a:lnTo>
                  <a:lnTo>
                    <a:pt x="123008" y="521516"/>
                  </a:lnTo>
                  <a:lnTo>
                    <a:pt x="87999" y="492671"/>
                  </a:lnTo>
                  <a:lnTo>
                    <a:pt x="57969" y="459043"/>
                  </a:lnTo>
                  <a:lnTo>
                    <a:pt x="33535" y="421228"/>
                  </a:lnTo>
                  <a:lnTo>
                    <a:pt x="15317" y="379819"/>
                  </a:lnTo>
                  <a:lnTo>
                    <a:pt x="3932" y="335412"/>
                  </a:lnTo>
                  <a:lnTo>
                    <a:pt x="0" y="288599"/>
                  </a:lnTo>
                  <a:lnTo>
                    <a:pt x="3932" y="241787"/>
                  </a:lnTo>
                  <a:lnTo>
                    <a:pt x="15317" y="197380"/>
                  </a:lnTo>
                  <a:lnTo>
                    <a:pt x="33535" y="155971"/>
                  </a:lnTo>
                  <a:lnTo>
                    <a:pt x="57969" y="118156"/>
                  </a:lnTo>
                  <a:lnTo>
                    <a:pt x="87999" y="84528"/>
                  </a:lnTo>
                  <a:lnTo>
                    <a:pt x="123008" y="55683"/>
                  </a:lnTo>
                  <a:lnTo>
                    <a:pt x="162375" y="32212"/>
                  </a:lnTo>
                  <a:lnTo>
                    <a:pt x="205484" y="14713"/>
                  </a:lnTo>
                  <a:lnTo>
                    <a:pt x="251715" y="3777"/>
                  </a:lnTo>
                  <a:lnTo>
                    <a:pt x="300449" y="0"/>
                  </a:lnTo>
                  <a:lnTo>
                    <a:pt x="347734" y="3595"/>
                  </a:lnTo>
                  <a:lnTo>
                    <a:pt x="393428" y="14166"/>
                  </a:lnTo>
                  <a:lnTo>
                    <a:pt x="436725" y="31393"/>
                  </a:lnTo>
                  <a:lnTo>
                    <a:pt x="476818" y="54954"/>
                  </a:lnTo>
                  <a:lnTo>
                    <a:pt x="512900" y="84528"/>
                  </a:lnTo>
                  <a:lnTo>
                    <a:pt x="543688" y="119187"/>
                  </a:lnTo>
                  <a:lnTo>
                    <a:pt x="568217" y="157699"/>
                  </a:lnTo>
                  <a:lnTo>
                    <a:pt x="586151" y="199288"/>
                  </a:lnTo>
                  <a:lnTo>
                    <a:pt x="597157" y="243180"/>
                  </a:lnTo>
                  <a:lnTo>
                    <a:pt x="600899" y="288599"/>
                  </a:lnTo>
                  <a:lnTo>
                    <a:pt x="596967" y="335412"/>
                  </a:lnTo>
                  <a:lnTo>
                    <a:pt x="585582" y="379819"/>
                  </a:lnTo>
                  <a:lnTo>
                    <a:pt x="567364" y="421228"/>
                  </a:lnTo>
                  <a:lnTo>
                    <a:pt x="542930" y="459043"/>
                  </a:lnTo>
                  <a:lnTo>
                    <a:pt x="512900" y="492671"/>
                  </a:lnTo>
                  <a:lnTo>
                    <a:pt x="477891" y="521516"/>
                  </a:lnTo>
                  <a:lnTo>
                    <a:pt x="438524" y="544987"/>
                  </a:lnTo>
                  <a:lnTo>
                    <a:pt x="395415" y="562486"/>
                  </a:lnTo>
                  <a:lnTo>
                    <a:pt x="349184" y="573422"/>
                  </a:lnTo>
                  <a:lnTo>
                    <a:pt x="300449" y="577199"/>
                  </a:lnTo>
                  <a:close/>
                </a:path>
              </a:pathLst>
            </a:custGeom>
            <a:solidFill>
              <a:srgbClr val="FFCC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319875" y="2521574"/>
              <a:ext cx="601345" cy="577215"/>
            </a:xfrm>
            <a:custGeom>
              <a:avLst/>
              <a:gdLst/>
              <a:ahLst/>
              <a:cxnLst/>
              <a:rect l="l" t="t" r="r" b="b"/>
              <a:pathLst>
                <a:path w="601344" h="577214">
                  <a:moveTo>
                    <a:pt x="0" y="288599"/>
                  </a:moveTo>
                  <a:lnTo>
                    <a:pt x="3932" y="241787"/>
                  </a:lnTo>
                  <a:lnTo>
                    <a:pt x="15317" y="197380"/>
                  </a:lnTo>
                  <a:lnTo>
                    <a:pt x="33535" y="155971"/>
                  </a:lnTo>
                  <a:lnTo>
                    <a:pt x="57969" y="118156"/>
                  </a:lnTo>
                  <a:lnTo>
                    <a:pt x="87999" y="84528"/>
                  </a:lnTo>
                  <a:lnTo>
                    <a:pt x="123008" y="55683"/>
                  </a:lnTo>
                  <a:lnTo>
                    <a:pt x="162375" y="32212"/>
                  </a:lnTo>
                  <a:lnTo>
                    <a:pt x="205484" y="14713"/>
                  </a:lnTo>
                  <a:lnTo>
                    <a:pt x="251715" y="3777"/>
                  </a:lnTo>
                  <a:lnTo>
                    <a:pt x="300449" y="0"/>
                  </a:lnTo>
                  <a:lnTo>
                    <a:pt x="347734" y="3595"/>
                  </a:lnTo>
                  <a:lnTo>
                    <a:pt x="393428" y="14166"/>
                  </a:lnTo>
                  <a:lnTo>
                    <a:pt x="436725" y="31393"/>
                  </a:lnTo>
                  <a:lnTo>
                    <a:pt x="476818" y="54954"/>
                  </a:lnTo>
                  <a:lnTo>
                    <a:pt x="512900" y="84528"/>
                  </a:lnTo>
                  <a:lnTo>
                    <a:pt x="543688" y="119187"/>
                  </a:lnTo>
                  <a:lnTo>
                    <a:pt x="568217" y="157699"/>
                  </a:lnTo>
                  <a:lnTo>
                    <a:pt x="586151" y="199288"/>
                  </a:lnTo>
                  <a:lnTo>
                    <a:pt x="597157" y="243180"/>
                  </a:lnTo>
                  <a:lnTo>
                    <a:pt x="600899" y="288599"/>
                  </a:lnTo>
                  <a:lnTo>
                    <a:pt x="596967" y="335412"/>
                  </a:lnTo>
                  <a:lnTo>
                    <a:pt x="585582" y="379819"/>
                  </a:lnTo>
                  <a:lnTo>
                    <a:pt x="567364" y="421228"/>
                  </a:lnTo>
                  <a:lnTo>
                    <a:pt x="542930" y="459043"/>
                  </a:lnTo>
                  <a:lnTo>
                    <a:pt x="512900" y="492671"/>
                  </a:lnTo>
                  <a:lnTo>
                    <a:pt x="477891" y="521516"/>
                  </a:lnTo>
                  <a:lnTo>
                    <a:pt x="438524" y="544987"/>
                  </a:lnTo>
                  <a:lnTo>
                    <a:pt x="395415" y="562486"/>
                  </a:lnTo>
                  <a:lnTo>
                    <a:pt x="349184" y="573422"/>
                  </a:lnTo>
                  <a:lnTo>
                    <a:pt x="300449" y="577199"/>
                  </a:lnTo>
                  <a:lnTo>
                    <a:pt x="251715" y="573422"/>
                  </a:lnTo>
                  <a:lnTo>
                    <a:pt x="205484" y="562486"/>
                  </a:lnTo>
                  <a:lnTo>
                    <a:pt x="162375" y="544987"/>
                  </a:lnTo>
                  <a:lnTo>
                    <a:pt x="123008" y="521516"/>
                  </a:lnTo>
                  <a:lnTo>
                    <a:pt x="87999" y="492671"/>
                  </a:lnTo>
                  <a:lnTo>
                    <a:pt x="57969" y="459043"/>
                  </a:lnTo>
                  <a:lnTo>
                    <a:pt x="33535" y="421228"/>
                  </a:lnTo>
                  <a:lnTo>
                    <a:pt x="15317" y="379819"/>
                  </a:lnTo>
                  <a:lnTo>
                    <a:pt x="3932" y="335412"/>
                  </a:lnTo>
                  <a:lnTo>
                    <a:pt x="0" y="288599"/>
                  </a:lnTo>
                  <a:close/>
                </a:path>
              </a:pathLst>
            </a:custGeom>
            <a:ln w="9524">
              <a:solidFill>
                <a:srgbClr val="E4B2C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2514052" y="2582083"/>
            <a:ext cx="212725" cy="4292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 spc="-50" b="1">
                <a:latin typeface="Arial"/>
                <a:cs typeface="Arial"/>
              </a:rPr>
              <a:t>1</a:t>
            </a:r>
            <a:endParaRPr sz="2650">
              <a:latin typeface="Arial"/>
              <a:cs typeface="Arial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7009987" y="2516812"/>
            <a:ext cx="610870" cy="586740"/>
            <a:chOff x="7009987" y="2516812"/>
            <a:chExt cx="610870" cy="586740"/>
          </a:xfrm>
        </p:grpSpPr>
        <p:sp>
          <p:nvSpPr>
            <p:cNvPr id="14" name="object 14" descr=""/>
            <p:cNvSpPr/>
            <p:nvPr/>
          </p:nvSpPr>
          <p:spPr>
            <a:xfrm>
              <a:off x="7014750" y="2521574"/>
              <a:ext cx="601345" cy="577215"/>
            </a:xfrm>
            <a:custGeom>
              <a:avLst/>
              <a:gdLst/>
              <a:ahLst/>
              <a:cxnLst/>
              <a:rect l="l" t="t" r="r" b="b"/>
              <a:pathLst>
                <a:path w="601345" h="577214">
                  <a:moveTo>
                    <a:pt x="300449" y="577199"/>
                  </a:moveTo>
                  <a:lnTo>
                    <a:pt x="251715" y="573422"/>
                  </a:lnTo>
                  <a:lnTo>
                    <a:pt x="205484" y="562486"/>
                  </a:lnTo>
                  <a:lnTo>
                    <a:pt x="162376" y="544987"/>
                  </a:lnTo>
                  <a:lnTo>
                    <a:pt x="123008" y="521516"/>
                  </a:lnTo>
                  <a:lnTo>
                    <a:pt x="87999" y="492671"/>
                  </a:lnTo>
                  <a:lnTo>
                    <a:pt x="57969" y="459043"/>
                  </a:lnTo>
                  <a:lnTo>
                    <a:pt x="33535" y="421228"/>
                  </a:lnTo>
                  <a:lnTo>
                    <a:pt x="15317" y="379819"/>
                  </a:lnTo>
                  <a:lnTo>
                    <a:pt x="3932" y="335412"/>
                  </a:lnTo>
                  <a:lnTo>
                    <a:pt x="0" y="288599"/>
                  </a:lnTo>
                  <a:lnTo>
                    <a:pt x="3932" y="241787"/>
                  </a:lnTo>
                  <a:lnTo>
                    <a:pt x="15317" y="197380"/>
                  </a:lnTo>
                  <a:lnTo>
                    <a:pt x="33535" y="155971"/>
                  </a:lnTo>
                  <a:lnTo>
                    <a:pt x="57969" y="118156"/>
                  </a:lnTo>
                  <a:lnTo>
                    <a:pt x="87999" y="84528"/>
                  </a:lnTo>
                  <a:lnTo>
                    <a:pt x="123008" y="55683"/>
                  </a:lnTo>
                  <a:lnTo>
                    <a:pt x="162376" y="32212"/>
                  </a:lnTo>
                  <a:lnTo>
                    <a:pt x="205484" y="14713"/>
                  </a:lnTo>
                  <a:lnTo>
                    <a:pt x="251715" y="3777"/>
                  </a:lnTo>
                  <a:lnTo>
                    <a:pt x="300449" y="0"/>
                  </a:lnTo>
                  <a:lnTo>
                    <a:pt x="347734" y="3595"/>
                  </a:lnTo>
                  <a:lnTo>
                    <a:pt x="393428" y="14166"/>
                  </a:lnTo>
                  <a:lnTo>
                    <a:pt x="436725" y="31393"/>
                  </a:lnTo>
                  <a:lnTo>
                    <a:pt x="476818" y="54954"/>
                  </a:lnTo>
                  <a:lnTo>
                    <a:pt x="512899" y="84528"/>
                  </a:lnTo>
                  <a:lnTo>
                    <a:pt x="543688" y="119187"/>
                  </a:lnTo>
                  <a:lnTo>
                    <a:pt x="568217" y="157699"/>
                  </a:lnTo>
                  <a:lnTo>
                    <a:pt x="586151" y="199288"/>
                  </a:lnTo>
                  <a:lnTo>
                    <a:pt x="597157" y="243180"/>
                  </a:lnTo>
                  <a:lnTo>
                    <a:pt x="600899" y="288599"/>
                  </a:lnTo>
                  <a:lnTo>
                    <a:pt x="596967" y="335412"/>
                  </a:lnTo>
                  <a:lnTo>
                    <a:pt x="585582" y="379819"/>
                  </a:lnTo>
                  <a:lnTo>
                    <a:pt x="567364" y="421228"/>
                  </a:lnTo>
                  <a:lnTo>
                    <a:pt x="542930" y="459043"/>
                  </a:lnTo>
                  <a:lnTo>
                    <a:pt x="512900" y="492671"/>
                  </a:lnTo>
                  <a:lnTo>
                    <a:pt x="477891" y="521516"/>
                  </a:lnTo>
                  <a:lnTo>
                    <a:pt x="438523" y="544987"/>
                  </a:lnTo>
                  <a:lnTo>
                    <a:pt x="395415" y="562486"/>
                  </a:lnTo>
                  <a:lnTo>
                    <a:pt x="349184" y="573422"/>
                  </a:lnTo>
                  <a:lnTo>
                    <a:pt x="300449" y="577199"/>
                  </a:lnTo>
                  <a:close/>
                </a:path>
              </a:pathLst>
            </a:custGeom>
            <a:solidFill>
              <a:srgbClr val="FFCC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7014750" y="2521574"/>
              <a:ext cx="601345" cy="577215"/>
            </a:xfrm>
            <a:custGeom>
              <a:avLst/>
              <a:gdLst/>
              <a:ahLst/>
              <a:cxnLst/>
              <a:rect l="l" t="t" r="r" b="b"/>
              <a:pathLst>
                <a:path w="601345" h="577214">
                  <a:moveTo>
                    <a:pt x="0" y="288599"/>
                  </a:moveTo>
                  <a:lnTo>
                    <a:pt x="3932" y="241787"/>
                  </a:lnTo>
                  <a:lnTo>
                    <a:pt x="15317" y="197380"/>
                  </a:lnTo>
                  <a:lnTo>
                    <a:pt x="33535" y="155971"/>
                  </a:lnTo>
                  <a:lnTo>
                    <a:pt x="57969" y="118156"/>
                  </a:lnTo>
                  <a:lnTo>
                    <a:pt x="87999" y="84528"/>
                  </a:lnTo>
                  <a:lnTo>
                    <a:pt x="123008" y="55683"/>
                  </a:lnTo>
                  <a:lnTo>
                    <a:pt x="162376" y="32212"/>
                  </a:lnTo>
                  <a:lnTo>
                    <a:pt x="205484" y="14713"/>
                  </a:lnTo>
                  <a:lnTo>
                    <a:pt x="251715" y="3777"/>
                  </a:lnTo>
                  <a:lnTo>
                    <a:pt x="300449" y="0"/>
                  </a:lnTo>
                  <a:lnTo>
                    <a:pt x="347734" y="3595"/>
                  </a:lnTo>
                  <a:lnTo>
                    <a:pt x="393428" y="14166"/>
                  </a:lnTo>
                  <a:lnTo>
                    <a:pt x="436725" y="31393"/>
                  </a:lnTo>
                  <a:lnTo>
                    <a:pt x="476818" y="54954"/>
                  </a:lnTo>
                  <a:lnTo>
                    <a:pt x="512899" y="84528"/>
                  </a:lnTo>
                  <a:lnTo>
                    <a:pt x="543688" y="119187"/>
                  </a:lnTo>
                  <a:lnTo>
                    <a:pt x="568217" y="157699"/>
                  </a:lnTo>
                  <a:lnTo>
                    <a:pt x="586151" y="199288"/>
                  </a:lnTo>
                  <a:lnTo>
                    <a:pt x="597157" y="243180"/>
                  </a:lnTo>
                  <a:lnTo>
                    <a:pt x="600899" y="288599"/>
                  </a:lnTo>
                  <a:lnTo>
                    <a:pt x="596967" y="335412"/>
                  </a:lnTo>
                  <a:lnTo>
                    <a:pt x="585582" y="379819"/>
                  </a:lnTo>
                  <a:lnTo>
                    <a:pt x="567364" y="421228"/>
                  </a:lnTo>
                  <a:lnTo>
                    <a:pt x="542930" y="459043"/>
                  </a:lnTo>
                  <a:lnTo>
                    <a:pt x="512900" y="492671"/>
                  </a:lnTo>
                  <a:lnTo>
                    <a:pt x="477891" y="521516"/>
                  </a:lnTo>
                  <a:lnTo>
                    <a:pt x="438523" y="544987"/>
                  </a:lnTo>
                  <a:lnTo>
                    <a:pt x="395415" y="562486"/>
                  </a:lnTo>
                  <a:lnTo>
                    <a:pt x="349184" y="573422"/>
                  </a:lnTo>
                  <a:lnTo>
                    <a:pt x="300449" y="577199"/>
                  </a:lnTo>
                  <a:lnTo>
                    <a:pt x="251715" y="573422"/>
                  </a:lnTo>
                  <a:lnTo>
                    <a:pt x="205484" y="562486"/>
                  </a:lnTo>
                  <a:lnTo>
                    <a:pt x="162376" y="544987"/>
                  </a:lnTo>
                  <a:lnTo>
                    <a:pt x="123008" y="521516"/>
                  </a:lnTo>
                  <a:lnTo>
                    <a:pt x="87999" y="492671"/>
                  </a:lnTo>
                  <a:lnTo>
                    <a:pt x="57969" y="459043"/>
                  </a:lnTo>
                  <a:lnTo>
                    <a:pt x="33535" y="421228"/>
                  </a:lnTo>
                  <a:lnTo>
                    <a:pt x="15317" y="379819"/>
                  </a:lnTo>
                  <a:lnTo>
                    <a:pt x="3932" y="335412"/>
                  </a:lnTo>
                  <a:lnTo>
                    <a:pt x="0" y="288599"/>
                  </a:lnTo>
                  <a:close/>
                </a:path>
              </a:pathLst>
            </a:custGeom>
            <a:ln w="9524">
              <a:solidFill>
                <a:srgbClr val="E4B2C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7208927" y="2582083"/>
            <a:ext cx="212725" cy="4292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 spc="-50" b="1">
                <a:latin typeface="Arial"/>
                <a:cs typeface="Arial"/>
              </a:rPr>
              <a:t>2</a:t>
            </a:r>
            <a:endParaRPr sz="2650">
              <a:latin typeface="Arial"/>
              <a:cs typeface="Arial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11704862" y="2516812"/>
            <a:ext cx="610870" cy="586740"/>
            <a:chOff x="11704862" y="2516812"/>
            <a:chExt cx="610870" cy="586740"/>
          </a:xfrm>
        </p:grpSpPr>
        <p:sp>
          <p:nvSpPr>
            <p:cNvPr id="18" name="object 18" descr=""/>
            <p:cNvSpPr/>
            <p:nvPr/>
          </p:nvSpPr>
          <p:spPr>
            <a:xfrm>
              <a:off x="11709624" y="2521574"/>
              <a:ext cx="601345" cy="577215"/>
            </a:xfrm>
            <a:custGeom>
              <a:avLst/>
              <a:gdLst/>
              <a:ahLst/>
              <a:cxnLst/>
              <a:rect l="l" t="t" r="r" b="b"/>
              <a:pathLst>
                <a:path w="601345" h="577214">
                  <a:moveTo>
                    <a:pt x="300449" y="577199"/>
                  </a:moveTo>
                  <a:lnTo>
                    <a:pt x="251715" y="573422"/>
                  </a:lnTo>
                  <a:lnTo>
                    <a:pt x="205484" y="562486"/>
                  </a:lnTo>
                  <a:lnTo>
                    <a:pt x="162376" y="544987"/>
                  </a:lnTo>
                  <a:lnTo>
                    <a:pt x="123008" y="521516"/>
                  </a:lnTo>
                  <a:lnTo>
                    <a:pt x="87999" y="492671"/>
                  </a:lnTo>
                  <a:lnTo>
                    <a:pt x="57969" y="459043"/>
                  </a:lnTo>
                  <a:lnTo>
                    <a:pt x="33535" y="421228"/>
                  </a:lnTo>
                  <a:lnTo>
                    <a:pt x="15317" y="379819"/>
                  </a:lnTo>
                  <a:lnTo>
                    <a:pt x="3932" y="335412"/>
                  </a:lnTo>
                  <a:lnTo>
                    <a:pt x="0" y="288599"/>
                  </a:lnTo>
                  <a:lnTo>
                    <a:pt x="3932" y="241787"/>
                  </a:lnTo>
                  <a:lnTo>
                    <a:pt x="15317" y="197380"/>
                  </a:lnTo>
                  <a:lnTo>
                    <a:pt x="33535" y="155971"/>
                  </a:lnTo>
                  <a:lnTo>
                    <a:pt x="57969" y="118156"/>
                  </a:lnTo>
                  <a:lnTo>
                    <a:pt x="87999" y="84528"/>
                  </a:lnTo>
                  <a:lnTo>
                    <a:pt x="123008" y="55683"/>
                  </a:lnTo>
                  <a:lnTo>
                    <a:pt x="162376" y="32212"/>
                  </a:lnTo>
                  <a:lnTo>
                    <a:pt x="205484" y="14713"/>
                  </a:lnTo>
                  <a:lnTo>
                    <a:pt x="251715" y="3777"/>
                  </a:lnTo>
                  <a:lnTo>
                    <a:pt x="300449" y="0"/>
                  </a:lnTo>
                  <a:lnTo>
                    <a:pt x="347734" y="3595"/>
                  </a:lnTo>
                  <a:lnTo>
                    <a:pt x="393428" y="14166"/>
                  </a:lnTo>
                  <a:lnTo>
                    <a:pt x="436725" y="31393"/>
                  </a:lnTo>
                  <a:lnTo>
                    <a:pt x="476818" y="54954"/>
                  </a:lnTo>
                  <a:lnTo>
                    <a:pt x="512899" y="84528"/>
                  </a:lnTo>
                  <a:lnTo>
                    <a:pt x="543688" y="119187"/>
                  </a:lnTo>
                  <a:lnTo>
                    <a:pt x="568217" y="157699"/>
                  </a:lnTo>
                  <a:lnTo>
                    <a:pt x="586151" y="199288"/>
                  </a:lnTo>
                  <a:lnTo>
                    <a:pt x="597157" y="243180"/>
                  </a:lnTo>
                  <a:lnTo>
                    <a:pt x="600899" y="288599"/>
                  </a:lnTo>
                  <a:lnTo>
                    <a:pt x="596967" y="335412"/>
                  </a:lnTo>
                  <a:lnTo>
                    <a:pt x="585582" y="379819"/>
                  </a:lnTo>
                  <a:lnTo>
                    <a:pt x="567364" y="421228"/>
                  </a:lnTo>
                  <a:lnTo>
                    <a:pt x="542930" y="459043"/>
                  </a:lnTo>
                  <a:lnTo>
                    <a:pt x="512900" y="492671"/>
                  </a:lnTo>
                  <a:lnTo>
                    <a:pt x="477891" y="521516"/>
                  </a:lnTo>
                  <a:lnTo>
                    <a:pt x="438523" y="544987"/>
                  </a:lnTo>
                  <a:lnTo>
                    <a:pt x="395415" y="562486"/>
                  </a:lnTo>
                  <a:lnTo>
                    <a:pt x="349184" y="573422"/>
                  </a:lnTo>
                  <a:lnTo>
                    <a:pt x="300449" y="577199"/>
                  </a:lnTo>
                  <a:close/>
                </a:path>
              </a:pathLst>
            </a:custGeom>
            <a:solidFill>
              <a:srgbClr val="FFCC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1709624" y="2521574"/>
              <a:ext cx="601345" cy="577215"/>
            </a:xfrm>
            <a:custGeom>
              <a:avLst/>
              <a:gdLst/>
              <a:ahLst/>
              <a:cxnLst/>
              <a:rect l="l" t="t" r="r" b="b"/>
              <a:pathLst>
                <a:path w="601345" h="577214">
                  <a:moveTo>
                    <a:pt x="0" y="288599"/>
                  </a:moveTo>
                  <a:lnTo>
                    <a:pt x="3932" y="241787"/>
                  </a:lnTo>
                  <a:lnTo>
                    <a:pt x="15317" y="197380"/>
                  </a:lnTo>
                  <a:lnTo>
                    <a:pt x="33535" y="155971"/>
                  </a:lnTo>
                  <a:lnTo>
                    <a:pt x="57969" y="118156"/>
                  </a:lnTo>
                  <a:lnTo>
                    <a:pt x="87999" y="84528"/>
                  </a:lnTo>
                  <a:lnTo>
                    <a:pt x="123008" y="55683"/>
                  </a:lnTo>
                  <a:lnTo>
                    <a:pt x="162376" y="32212"/>
                  </a:lnTo>
                  <a:lnTo>
                    <a:pt x="205484" y="14713"/>
                  </a:lnTo>
                  <a:lnTo>
                    <a:pt x="251715" y="3777"/>
                  </a:lnTo>
                  <a:lnTo>
                    <a:pt x="300449" y="0"/>
                  </a:lnTo>
                  <a:lnTo>
                    <a:pt x="347734" y="3595"/>
                  </a:lnTo>
                  <a:lnTo>
                    <a:pt x="393428" y="14166"/>
                  </a:lnTo>
                  <a:lnTo>
                    <a:pt x="436725" y="31393"/>
                  </a:lnTo>
                  <a:lnTo>
                    <a:pt x="476818" y="54954"/>
                  </a:lnTo>
                  <a:lnTo>
                    <a:pt x="512899" y="84528"/>
                  </a:lnTo>
                  <a:lnTo>
                    <a:pt x="543688" y="119187"/>
                  </a:lnTo>
                  <a:lnTo>
                    <a:pt x="568217" y="157699"/>
                  </a:lnTo>
                  <a:lnTo>
                    <a:pt x="586151" y="199288"/>
                  </a:lnTo>
                  <a:lnTo>
                    <a:pt x="597157" y="243180"/>
                  </a:lnTo>
                  <a:lnTo>
                    <a:pt x="600899" y="288599"/>
                  </a:lnTo>
                  <a:lnTo>
                    <a:pt x="596967" y="335412"/>
                  </a:lnTo>
                  <a:lnTo>
                    <a:pt x="585582" y="379819"/>
                  </a:lnTo>
                  <a:lnTo>
                    <a:pt x="567364" y="421228"/>
                  </a:lnTo>
                  <a:lnTo>
                    <a:pt x="542930" y="459043"/>
                  </a:lnTo>
                  <a:lnTo>
                    <a:pt x="512900" y="492671"/>
                  </a:lnTo>
                  <a:lnTo>
                    <a:pt x="477891" y="521516"/>
                  </a:lnTo>
                  <a:lnTo>
                    <a:pt x="438523" y="544987"/>
                  </a:lnTo>
                  <a:lnTo>
                    <a:pt x="395415" y="562486"/>
                  </a:lnTo>
                  <a:lnTo>
                    <a:pt x="349184" y="573422"/>
                  </a:lnTo>
                  <a:lnTo>
                    <a:pt x="300449" y="577199"/>
                  </a:lnTo>
                  <a:lnTo>
                    <a:pt x="251715" y="573422"/>
                  </a:lnTo>
                  <a:lnTo>
                    <a:pt x="205484" y="562486"/>
                  </a:lnTo>
                  <a:lnTo>
                    <a:pt x="162376" y="544987"/>
                  </a:lnTo>
                  <a:lnTo>
                    <a:pt x="123008" y="521516"/>
                  </a:lnTo>
                  <a:lnTo>
                    <a:pt x="87999" y="492671"/>
                  </a:lnTo>
                  <a:lnTo>
                    <a:pt x="57969" y="459043"/>
                  </a:lnTo>
                  <a:lnTo>
                    <a:pt x="33535" y="421228"/>
                  </a:lnTo>
                  <a:lnTo>
                    <a:pt x="15317" y="379819"/>
                  </a:lnTo>
                  <a:lnTo>
                    <a:pt x="3932" y="335412"/>
                  </a:lnTo>
                  <a:lnTo>
                    <a:pt x="0" y="288599"/>
                  </a:lnTo>
                  <a:close/>
                </a:path>
              </a:pathLst>
            </a:custGeom>
            <a:ln w="9524">
              <a:solidFill>
                <a:srgbClr val="E4B2C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11903802" y="2582083"/>
            <a:ext cx="212725" cy="4292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50" spc="-50" b="1">
                <a:latin typeface="Arial"/>
                <a:cs typeface="Arial"/>
              </a:rPr>
              <a:t>3</a:t>
            </a:r>
            <a:endParaRPr sz="2650">
              <a:latin typeface="Arial"/>
              <a:cs typeface="Arial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2920775" y="2747989"/>
            <a:ext cx="8761730" cy="123825"/>
            <a:chOff x="2920775" y="2747989"/>
            <a:chExt cx="8761730" cy="123825"/>
          </a:xfrm>
        </p:grpSpPr>
        <p:sp>
          <p:nvSpPr>
            <p:cNvPr id="22" name="object 22" descr=""/>
            <p:cNvSpPr/>
            <p:nvPr/>
          </p:nvSpPr>
          <p:spPr>
            <a:xfrm>
              <a:off x="2920775" y="2810174"/>
              <a:ext cx="3923029" cy="0"/>
            </a:xfrm>
            <a:custGeom>
              <a:avLst/>
              <a:gdLst/>
              <a:ahLst/>
              <a:cxnLst/>
              <a:rect l="l" t="t" r="r" b="b"/>
              <a:pathLst>
                <a:path w="3923029" h="0">
                  <a:moveTo>
                    <a:pt x="0" y="0"/>
                  </a:moveTo>
                  <a:lnTo>
                    <a:pt x="3922649" y="0"/>
                  </a:lnTo>
                </a:path>
              </a:pathLst>
            </a:custGeom>
            <a:ln w="28574">
              <a:solidFill>
                <a:srgbClr val="FFCCE4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29137" y="2748689"/>
              <a:ext cx="158250" cy="122971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7615650" y="2809474"/>
              <a:ext cx="3923029" cy="0"/>
            </a:xfrm>
            <a:custGeom>
              <a:avLst/>
              <a:gdLst/>
              <a:ahLst/>
              <a:cxnLst/>
              <a:rect l="l" t="t" r="r" b="b"/>
              <a:pathLst>
                <a:path w="3923029" h="0">
                  <a:moveTo>
                    <a:pt x="0" y="0"/>
                  </a:moveTo>
                  <a:lnTo>
                    <a:pt x="3922649" y="0"/>
                  </a:lnTo>
                </a:path>
              </a:pathLst>
            </a:custGeom>
            <a:ln w="28574">
              <a:solidFill>
                <a:srgbClr val="FFCCE4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24012" y="2747989"/>
              <a:ext cx="158250" cy="12297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3036774" y="1670320"/>
            <a:ext cx="120523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45">
                <a:solidFill>
                  <a:srgbClr val="F1F1F1"/>
                </a:solidFill>
                <a:latin typeface="Microsoft Sans Serif"/>
                <a:cs typeface="Microsoft Sans Serif"/>
              </a:rPr>
              <a:t>Telegram-</a:t>
            </a:r>
            <a:r>
              <a:rPr dirty="0" sz="1300" spc="-10">
                <a:solidFill>
                  <a:srgbClr val="F1F1F1"/>
                </a:solidFill>
                <a:latin typeface="Microsoft Sans Serif"/>
                <a:cs typeface="Microsoft Sans Serif"/>
              </a:rPr>
              <a:t>канал</a:t>
            </a:r>
            <a:endParaRPr sz="1300">
              <a:latin typeface="Microsoft Sans Serif"/>
              <a:cs typeface="Microsoft Sans Serif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8640300" y="1712279"/>
            <a:ext cx="5324475" cy="5504180"/>
            <a:chOff x="8640300" y="1712279"/>
            <a:chExt cx="5324475" cy="5504180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40300" y="1712279"/>
              <a:ext cx="5324042" cy="5504101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1560" y="3815009"/>
              <a:ext cx="1766399" cy="176639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81088" y="2070658"/>
            <a:ext cx="5633720" cy="695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Стоимость</a:t>
            </a:r>
            <a:r>
              <a:rPr dirty="0" spc="-229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решения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866825" y="2942769"/>
            <a:ext cx="7400290" cy="22085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b="1">
                <a:solidFill>
                  <a:srgbClr val="E40071"/>
                </a:solidFill>
                <a:latin typeface="Arial"/>
                <a:cs typeface="Arial"/>
              </a:rPr>
              <a:t>150</a:t>
            </a:r>
            <a:r>
              <a:rPr dirty="0" sz="6000" spc="-125" b="1">
                <a:solidFill>
                  <a:srgbClr val="E40071"/>
                </a:solidFill>
                <a:latin typeface="Arial"/>
                <a:cs typeface="Arial"/>
              </a:rPr>
              <a:t> </a:t>
            </a:r>
            <a:r>
              <a:rPr dirty="0" sz="6000" b="1">
                <a:solidFill>
                  <a:srgbClr val="E40071"/>
                </a:solidFill>
                <a:latin typeface="Arial"/>
                <a:cs typeface="Arial"/>
              </a:rPr>
              <a:t>000</a:t>
            </a:r>
            <a:r>
              <a:rPr dirty="0" sz="6000" spc="-120" b="1">
                <a:solidFill>
                  <a:srgbClr val="E40071"/>
                </a:solidFill>
                <a:latin typeface="Arial"/>
                <a:cs typeface="Arial"/>
              </a:rPr>
              <a:t> </a:t>
            </a:r>
            <a:r>
              <a:rPr dirty="0" sz="6000" spc="-35" b="1">
                <a:solidFill>
                  <a:srgbClr val="E40071"/>
                </a:solidFill>
                <a:latin typeface="Arial"/>
                <a:cs typeface="Arial"/>
              </a:rPr>
              <a:t>р.</a:t>
            </a:r>
            <a:endParaRPr sz="6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340"/>
              </a:spcBef>
            </a:pPr>
            <a:r>
              <a:rPr dirty="0" sz="3000" spc="-10">
                <a:latin typeface="Microsoft Sans Serif"/>
                <a:cs typeface="Microsoft Sans Serif"/>
              </a:rPr>
              <a:t>подсистема</a:t>
            </a:r>
            <a:r>
              <a:rPr dirty="0" sz="3000" spc="-70">
                <a:latin typeface="Microsoft Sans Serif"/>
                <a:cs typeface="Microsoft Sans Serif"/>
              </a:rPr>
              <a:t> </a:t>
            </a:r>
            <a:r>
              <a:rPr dirty="0" sz="3000" spc="-90">
                <a:latin typeface="Microsoft Sans Serif"/>
                <a:cs typeface="Microsoft Sans Serif"/>
              </a:rPr>
              <a:t>БИТ.ГОЗ</a:t>
            </a:r>
            <a:r>
              <a:rPr dirty="0" sz="3000" spc="-65">
                <a:latin typeface="Microsoft Sans Serif"/>
                <a:cs typeface="Microsoft Sans Serif"/>
              </a:rPr>
              <a:t> </a:t>
            </a:r>
            <a:r>
              <a:rPr dirty="0" sz="3000">
                <a:latin typeface="Microsoft Sans Serif"/>
                <a:cs typeface="Microsoft Sans Serif"/>
              </a:rPr>
              <a:t>для</a:t>
            </a:r>
            <a:r>
              <a:rPr dirty="0" sz="3000" spc="-65">
                <a:latin typeface="Microsoft Sans Serif"/>
                <a:cs typeface="Microsoft Sans Serif"/>
              </a:rPr>
              <a:t> </a:t>
            </a:r>
            <a:r>
              <a:rPr dirty="0" sz="3000" spc="-10">
                <a:latin typeface="Microsoft Sans Serif"/>
                <a:cs typeface="Microsoft Sans Serif"/>
              </a:rPr>
              <a:t>1С:Бухгалтерия</a:t>
            </a:r>
            <a:endParaRPr sz="3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530"/>
              </a:spcBef>
            </a:pPr>
            <a:r>
              <a:rPr dirty="0" sz="2100" i="1">
                <a:latin typeface="Arial"/>
                <a:cs typeface="Arial"/>
              </a:rPr>
              <a:t>№21643</a:t>
            </a:r>
            <a:r>
              <a:rPr dirty="0" sz="2100" spc="-50" i="1">
                <a:latin typeface="Arial"/>
                <a:cs typeface="Arial"/>
              </a:rPr>
              <a:t> </a:t>
            </a:r>
            <a:r>
              <a:rPr dirty="0" sz="2100" i="1">
                <a:latin typeface="Arial"/>
                <a:cs typeface="Arial"/>
              </a:rPr>
              <a:t>в</a:t>
            </a:r>
            <a:r>
              <a:rPr dirty="0" sz="2100" spc="-45" i="1">
                <a:latin typeface="Arial"/>
                <a:cs typeface="Arial"/>
              </a:rPr>
              <a:t> </a:t>
            </a:r>
            <a:r>
              <a:rPr dirty="0" sz="2100" i="1">
                <a:latin typeface="Arial"/>
                <a:cs typeface="Arial"/>
              </a:rPr>
              <a:t>реестре</a:t>
            </a:r>
            <a:r>
              <a:rPr dirty="0" sz="2100" spc="-45" i="1">
                <a:latin typeface="Arial"/>
                <a:cs typeface="Arial"/>
              </a:rPr>
              <a:t> </a:t>
            </a:r>
            <a:r>
              <a:rPr dirty="0" sz="2100" spc="-20" i="1">
                <a:latin typeface="Arial"/>
                <a:cs typeface="Arial"/>
              </a:rPr>
              <a:t>отечественного</a:t>
            </a:r>
            <a:r>
              <a:rPr dirty="0" sz="2100" spc="-45" i="1">
                <a:latin typeface="Arial"/>
                <a:cs typeface="Arial"/>
              </a:rPr>
              <a:t> </a:t>
            </a:r>
            <a:r>
              <a:rPr dirty="0" sz="2100" spc="-25" i="1">
                <a:latin typeface="Arial"/>
                <a:cs typeface="Arial"/>
              </a:rPr>
              <a:t>ПО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099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Обновление</a:t>
            </a:r>
            <a:r>
              <a:rPr dirty="0" spc="-19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и</a:t>
            </a:r>
            <a:r>
              <a:rPr dirty="0" spc="-18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поддержка:</a:t>
            </a:r>
            <a:r>
              <a:rPr dirty="0" spc="-18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следим</a:t>
            </a:r>
            <a:r>
              <a:rPr dirty="0" spc="-190">
                <a:latin typeface="Arial"/>
                <a:cs typeface="Arial"/>
              </a:rPr>
              <a:t> </a:t>
            </a:r>
            <a:r>
              <a:rPr dirty="0" spc="-25">
                <a:latin typeface="Arial"/>
                <a:cs typeface="Arial"/>
              </a:rPr>
              <a:t>за </a:t>
            </a:r>
            <a:r>
              <a:rPr dirty="0">
                <a:latin typeface="Arial"/>
                <a:cs typeface="Arial"/>
              </a:rPr>
              <a:t>изменениями</a:t>
            </a:r>
            <a:r>
              <a:rPr dirty="0" spc="-12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–</a:t>
            </a:r>
            <a:r>
              <a:rPr dirty="0" spc="-11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вы</a:t>
            </a:r>
            <a:r>
              <a:rPr dirty="0" spc="-114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просто</a:t>
            </a:r>
            <a:r>
              <a:rPr dirty="0" spc="-114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работаете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34150" y="2710471"/>
            <a:ext cx="13136244" cy="835660"/>
          </a:xfrm>
          <a:prstGeom prst="rect">
            <a:avLst/>
          </a:prstGeom>
        </p:spPr>
        <p:txBody>
          <a:bodyPr wrap="square" lIns="0" tIns="933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dirty="0" sz="2000" spc="-25">
                <a:latin typeface="Microsoft Sans Serif"/>
                <a:cs typeface="Microsoft Sans Serif"/>
              </a:rPr>
              <a:t>Команда</a:t>
            </a:r>
            <a:r>
              <a:rPr dirty="0" sz="2000" spc="-60">
                <a:latin typeface="Microsoft Sans Serif"/>
                <a:cs typeface="Microsoft Sans Serif"/>
              </a:rPr>
              <a:t> </a:t>
            </a:r>
            <a:r>
              <a:rPr dirty="0" sz="2000" spc="-70">
                <a:latin typeface="Microsoft Sans Serif"/>
                <a:cs typeface="Microsoft Sans Serif"/>
              </a:rPr>
              <a:t>БИТ.ГОЗ</a:t>
            </a:r>
            <a:r>
              <a:rPr dirty="0" sz="2000" spc="-5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обновляет</a:t>
            </a:r>
            <a:r>
              <a:rPr dirty="0" sz="2000" spc="-6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шаблоны</a:t>
            </a:r>
            <a:r>
              <a:rPr dirty="0" sz="2000" spc="-55">
                <a:latin typeface="Microsoft Sans Serif"/>
                <a:cs typeface="Microsoft Sans Serif"/>
              </a:rPr>
              <a:t> </a:t>
            </a:r>
            <a:r>
              <a:rPr dirty="0" sz="2000" spc="-20">
                <a:latin typeface="Microsoft Sans Serif"/>
                <a:cs typeface="Microsoft Sans Serif"/>
              </a:rPr>
              <a:t>отчетов</a:t>
            </a:r>
            <a:r>
              <a:rPr dirty="0" sz="2000" spc="-7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в</a:t>
            </a:r>
            <a:r>
              <a:rPr dirty="0" sz="2000" spc="-6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подсистеме,</a:t>
            </a:r>
            <a:r>
              <a:rPr dirty="0" sz="2000" spc="-5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если</a:t>
            </a:r>
            <a:r>
              <a:rPr dirty="0" sz="2000" spc="-60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изменились</a:t>
            </a:r>
            <a:r>
              <a:rPr dirty="0" sz="2000" spc="-5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требования</a:t>
            </a:r>
            <a:r>
              <a:rPr dirty="0" sz="2000" spc="-30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законодательства.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2200" spc="-25">
                <a:latin typeface="Microsoft Sans Serif"/>
                <a:cs typeface="Microsoft Sans Serif"/>
              </a:rPr>
              <a:t>Доступ</a:t>
            </a:r>
            <a:r>
              <a:rPr dirty="0" sz="2200" spc="-50">
                <a:latin typeface="Microsoft Sans Serif"/>
                <a:cs typeface="Microsoft Sans Serif"/>
              </a:rPr>
              <a:t> </a:t>
            </a:r>
            <a:r>
              <a:rPr dirty="0" sz="2200">
                <a:latin typeface="Microsoft Sans Serif"/>
                <a:cs typeface="Microsoft Sans Serif"/>
              </a:rPr>
              <a:t>к</a:t>
            </a:r>
            <a:r>
              <a:rPr dirty="0" sz="2200" spc="-50">
                <a:latin typeface="Microsoft Sans Serif"/>
                <a:cs typeface="Microsoft Sans Serif"/>
              </a:rPr>
              <a:t> </a:t>
            </a:r>
            <a:r>
              <a:rPr dirty="0" sz="2200" spc="-10">
                <a:latin typeface="Microsoft Sans Serif"/>
                <a:cs typeface="Microsoft Sans Serif"/>
              </a:rPr>
              <a:t>обновлениям</a:t>
            </a:r>
            <a:r>
              <a:rPr dirty="0" sz="2200" spc="-45">
                <a:latin typeface="Microsoft Sans Serif"/>
                <a:cs typeface="Microsoft Sans Serif"/>
              </a:rPr>
              <a:t> </a:t>
            </a:r>
            <a:r>
              <a:rPr dirty="0" sz="2200">
                <a:latin typeface="Microsoft Sans Serif"/>
                <a:cs typeface="Microsoft Sans Serif"/>
              </a:rPr>
              <a:t>и</a:t>
            </a:r>
            <a:r>
              <a:rPr dirty="0" sz="2200" spc="-50">
                <a:latin typeface="Microsoft Sans Serif"/>
                <a:cs typeface="Microsoft Sans Serif"/>
              </a:rPr>
              <a:t> </a:t>
            </a:r>
            <a:r>
              <a:rPr dirty="0" sz="2200">
                <a:latin typeface="Microsoft Sans Serif"/>
                <a:cs typeface="Microsoft Sans Serif"/>
              </a:rPr>
              <a:t>линии</a:t>
            </a:r>
            <a:r>
              <a:rPr dirty="0" sz="2200" spc="-50">
                <a:latin typeface="Microsoft Sans Serif"/>
                <a:cs typeface="Microsoft Sans Serif"/>
              </a:rPr>
              <a:t> </a:t>
            </a:r>
            <a:r>
              <a:rPr dirty="0" sz="2200" spc="-30">
                <a:latin typeface="Microsoft Sans Serif"/>
                <a:cs typeface="Microsoft Sans Serif"/>
              </a:rPr>
              <a:t>консультации</a:t>
            </a:r>
            <a:r>
              <a:rPr dirty="0" sz="2200" spc="-45">
                <a:latin typeface="Microsoft Sans Serif"/>
                <a:cs typeface="Microsoft Sans Serif"/>
              </a:rPr>
              <a:t> </a:t>
            </a:r>
            <a:r>
              <a:rPr dirty="0" sz="2200" spc="570">
                <a:latin typeface="Microsoft Sans Serif"/>
                <a:cs typeface="Microsoft Sans Serif"/>
              </a:rPr>
              <a:t>–</a:t>
            </a:r>
            <a:r>
              <a:rPr dirty="0" sz="2200" spc="-20">
                <a:latin typeface="Microsoft Sans Serif"/>
                <a:cs typeface="Microsoft Sans Serif"/>
              </a:rPr>
              <a:t> </a:t>
            </a:r>
            <a:r>
              <a:rPr dirty="0" sz="2200" spc="-30" b="1">
                <a:latin typeface="Arial"/>
                <a:cs typeface="Arial"/>
              </a:rPr>
              <a:t>БИТ.Комплект</a:t>
            </a:r>
            <a:r>
              <a:rPr dirty="0" sz="2200" spc="-70" b="1">
                <a:latin typeface="Arial"/>
                <a:cs typeface="Arial"/>
              </a:rPr>
              <a:t> </a:t>
            </a:r>
            <a:r>
              <a:rPr dirty="0" sz="2200" spc="-10" b="1">
                <a:latin typeface="Arial"/>
                <a:cs typeface="Arial"/>
              </a:rPr>
              <a:t>поддержки</a:t>
            </a:r>
            <a:r>
              <a:rPr dirty="0" sz="2200" spc="-10">
                <a:latin typeface="Microsoft Sans Serif"/>
                <a:cs typeface="Microsoft Sans Serif"/>
              </a:rPr>
              <a:t>: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793788" y="4061748"/>
            <a:ext cx="12943205" cy="963930"/>
          </a:xfrm>
          <a:custGeom>
            <a:avLst/>
            <a:gdLst/>
            <a:ahLst/>
            <a:cxnLst/>
            <a:rect l="l" t="t" r="r" b="b"/>
            <a:pathLst>
              <a:path w="12943205" h="963929">
                <a:moveTo>
                  <a:pt x="12847928" y="963899"/>
                </a:moveTo>
                <a:lnTo>
                  <a:pt x="95271" y="963899"/>
                </a:lnTo>
                <a:lnTo>
                  <a:pt x="58187" y="956413"/>
                </a:lnTo>
                <a:lnTo>
                  <a:pt x="27904" y="935995"/>
                </a:lnTo>
                <a:lnTo>
                  <a:pt x="7486" y="905712"/>
                </a:lnTo>
                <a:lnTo>
                  <a:pt x="0" y="868628"/>
                </a:lnTo>
                <a:lnTo>
                  <a:pt x="0" y="95271"/>
                </a:lnTo>
                <a:lnTo>
                  <a:pt x="7486" y="58187"/>
                </a:lnTo>
                <a:lnTo>
                  <a:pt x="27904" y="27904"/>
                </a:lnTo>
                <a:lnTo>
                  <a:pt x="58187" y="7486"/>
                </a:lnTo>
                <a:lnTo>
                  <a:pt x="95271" y="0"/>
                </a:lnTo>
                <a:lnTo>
                  <a:pt x="12847928" y="0"/>
                </a:lnTo>
                <a:lnTo>
                  <a:pt x="12900785" y="16007"/>
                </a:lnTo>
                <a:lnTo>
                  <a:pt x="12935947" y="58812"/>
                </a:lnTo>
                <a:lnTo>
                  <a:pt x="12943199" y="95271"/>
                </a:lnTo>
                <a:lnTo>
                  <a:pt x="12943199" y="868628"/>
                </a:lnTo>
                <a:lnTo>
                  <a:pt x="12935713" y="905712"/>
                </a:lnTo>
                <a:lnTo>
                  <a:pt x="12915295" y="935995"/>
                </a:lnTo>
                <a:lnTo>
                  <a:pt x="12885012" y="956413"/>
                </a:lnTo>
                <a:lnTo>
                  <a:pt x="12847928" y="963899"/>
                </a:lnTo>
                <a:close/>
              </a:path>
            </a:pathLst>
          </a:custGeom>
          <a:solidFill>
            <a:srgbClr val="E400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1611925" y="4338263"/>
            <a:ext cx="1074610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dirty="0" sz="2000" spc="-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Microsoft Sans Serif"/>
                <a:cs typeface="Microsoft Sans Serif"/>
              </a:rPr>
              <a:t>первоначальном</a:t>
            </a:r>
            <a:r>
              <a:rPr dirty="0" sz="2000" spc="-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Microsoft Sans Serif"/>
                <a:cs typeface="Microsoft Sans Serif"/>
              </a:rPr>
              <a:t>приобретении</a:t>
            </a:r>
            <a:r>
              <a:rPr dirty="0" sz="2000" spc="-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20">
                <a:solidFill>
                  <a:srgbClr val="FFFFFF"/>
                </a:solidFill>
                <a:latin typeface="Microsoft Sans Serif"/>
                <a:cs typeface="Microsoft Sans Serif"/>
              </a:rPr>
              <a:t>продукта</a:t>
            </a:r>
            <a:r>
              <a:rPr dirty="0" sz="2000" spc="-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доступна</a:t>
            </a:r>
            <a:r>
              <a:rPr dirty="0" sz="2000" spc="-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Microsoft Sans Serif"/>
                <a:cs typeface="Microsoft Sans Serif"/>
              </a:rPr>
              <a:t>акция</a:t>
            </a:r>
            <a:r>
              <a:rPr dirty="0" sz="2000" spc="-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8+4</a:t>
            </a:r>
            <a:r>
              <a:rPr dirty="0" sz="2000" spc="-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FFFFFF"/>
                </a:solidFill>
                <a:latin typeface="Microsoft Sans Serif"/>
                <a:cs typeface="Microsoft Sans Serif"/>
              </a:rPr>
              <a:t>(12)</a:t>
            </a:r>
            <a:r>
              <a:rPr dirty="0" sz="2000" spc="-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Microsoft Sans Serif"/>
                <a:cs typeface="Microsoft Sans Serif"/>
              </a:rPr>
              <a:t>месяцев</a:t>
            </a:r>
            <a:r>
              <a:rPr dirty="0" sz="2000" spc="-5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520">
                <a:solidFill>
                  <a:srgbClr val="FFFFFF"/>
                </a:solidFill>
                <a:latin typeface="Microsoft Sans Serif"/>
                <a:cs typeface="Microsoft Sans Serif"/>
              </a:rPr>
              <a:t>–</a:t>
            </a:r>
            <a:r>
              <a:rPr dirty="0" sz="2000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36</a:t>
            </a:r>
            <a:r>
              <a:rPr dirty="0" sz="20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000</a:t>
            </a:r>
            <a:r>
              <a:rPr dirty="0" sz="20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25" b="1">
                <a:solidFill>
                  <a:srgbClr val="FFFFFF"/>
                </a:solidFill>
                <a:latin typeface="Arial"/>
                <a:cs typeface="Arial"/>
              </a:rPr>
              <a:t>р.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614321" y="5482632"/>
            <a:ext cx="120459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Arial"/>
                <a:cs typeface="Arial"/>
              </a:rPr>
              <a:t>1</a:t>
            </a:r>
            <a:r>
              <a:rPr dirty="0" sz="2400" spc="-20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месяц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730645" y="6135754"/>
            <a:ext cx="972185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b="1">
                <a:solidFill>
                  <a:srgbClr val="E40071"/>
                </a:solidFill>
                <a:latin typeface="Arial"/>
                <a:cs typeface="Arial"/>
              </a:rPr>
              <a:t>7000</a:t>
            </a:r>
            <a:r>
              <a:rPr dirty="0" sz="2200" spc="-70" b="1">
                <a:solidFill>
                  <a:srgbClr val="E40071"/>
                </a:solidFill>
                <a:latin typeface="Arial"/>
                <a:cs typeface="Arial"/>
              </a:rPr>
              <a:t> </a:t>
            </a:r>
            <a:r>
              <a:rPr dirty="0" sz="2200" spc="-25" b="1">
                <a:solidFill>
                  <a:srgbClr val="E40071"/>
                </a:solidFill>
                <a:latin typeface="Arial"/>
                <a:cs typeface="Arial"/>
              </a:rPr>
              <a:t>р.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934311" y="5482632"/>
            <a:ext cx="13779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Arial"/>
                <a:cs typeface="Arial"/>
              </a:rPr>
              <a:t>3</a:t>
            </a:r>
            <a:r>
              <a:rPr dirty="0" sz="2400" spc="-20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месяца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020488" y="6135754"/>
            <a:ext cx="120523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b="1">
                <a:solidFill>
                  <a:srgbClr val="E40071"/>
                </a:solidFill>
                <a:latin typeface="Arial"/>
                <a:cs typeface="Arial"/>
              </a:rPr>
              <a:t>16</a:t>
            </a:r>
            <a:r>
              <a:rPr dirty="0" sz="2200" spc="-45" b="1">
                <a:solidFill>
                  <a:srgbClr val="E40071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E40071"/>
                </a:solidFill>
                <a:latin typeface="Arial"/>
                <a:cs typeface="Arial"/>
              </a:rPr>
              <a:t>000</a:t>
            </a:r>
            <a:r>
              <a:rPr dirty="0" sz="2200" spc="-45" b="1">
                <a:solidFill>
                  <a:srgbClr val="E40071"/>
                </a:solidFill>
                <a:latin typeface="Arial"/>
                <a:cs typeface="Arial"/>
              </a:rPr>
              <a:t> </a:t>
            </a:r>
            <a:r>
              <a:rPr dirty="0" sz="2200" spc="-25" b="1">
                <a:solidFill>
                  <a:srgbClr val="E40071"/>
                </a:solidFill>
                <a:latin typeface="Arial"/>
                <a:cs typeface="Arial"/>
              </a:rPr>
              <a:t>р.</a:t>
            </a:r>
            <a:endParaRPr sz="22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249013" y="5482632"/>
            <a:ext cx="156083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Arial"/>
                <a:cs typeface="Arial"/>
              </a:rPr>
              <a:t>6</a:t>
            </a:r>
            <a:r>
              <a:rPr dirty="0" sz="2400" spc="-20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месяцев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427104" y="6135754"/>
            <a:ext cx="120523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b="1">
                <a:solidFill>
                  <a:srgbClr val="E40071"/>
                </a:solidFill>
                <a:latin typeface="Arial"/>
                <a:cs typeface="Arial"/>
              </a:rPr>
              <a:t>29</a:t>
            </a:r>
            <a:r>
              <a:rPr dirty="0" sz="2200" spc="-45" b="1">
                <a:solidFill>
                  <a:srgbClr val="E40071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E40071"/>
                </a:solidFill>
                <a:latin typeface="Arial"/>
                <a:cs typeface="Arial"/>
              </a:rPr>
              <a:t>000</a:t>
            </a:r>
            <a:r>
              <a:rPr dirty="0" sz="2200" spc="-45" b="1">
                <a:solidFill>
                  <a:srgbClr val="E40071"/>
                </a:solidFill>
                <a:latin typeface="Arial"/>
                <a:cs typeface="Arial"/>
              </a:rPr>
              <a:t> </a:t>
            </a:r>
            <a:r>
              <a:rPr dirty="0" sz="2200" spc="-25" b="1">
                <a:solidFill>
                  <a:srgbClr val="E40071"/>
                </a:solidFill>
                <a:latin typeface="Arial"/>
                <a:cs typeface="Arial"/>
              </a:rPr>
              <a:t>р.</a:t>
            </a:r>
            <a:endParaRPr sz="22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1570865" y="5482632"/>
            <a:ext cx="173037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Arial"/>
                <a:cs typeface="Arial"/>
              </a:rPr>
              <a:t>12</a:t>
            </a:r>
            <a:r>
              <a:rPr dirty="0" sz="2400" spc="-40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месяцев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1833721" y="6135754"/>
            <a:ext cx="120523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b="1">
                <a:solidFill>
                  <a:srgbClr val="E40071"/>
                </a:solidFill>
                <a:latin typeface="Arial"/>
                <a:cs typeface="Arial"/>
              </a:rPr>
              <a:t>54</a:t>
            </a:r>
            <a:r>
              <a:rPr dirty="0" sz="2200" spc="-45" b="1">
                <a:solidFill>
                  <a:srgbClr val="E40071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E40071"/>
                </a:solidFill>
                <a:latin typeface="Arial"/>
                <a:cs typeface="Arial"/>
              </a:rPr>
              <a:t>000</a:t>
            </a:r>
            <a:r>
              <a:rPr dirty="0" sz="2200" spc="-45" b="1">
                <a:solidFill>
                  <a:srgbClr val="E40071"/>
                </a:solidFill>
                <a:latin typeface="Arial"/>
                <a:cs typeface="Arial"/>
              </a:rPr>
              <a:t> </a:t>
            </a:r>
            <a:r>
              <a:rPr dirty="0" sz="2200" spc="-25" b="1">
                <a:solidFill>
                  <a:srgbClr val="E40071"/>
                </a:solidFill>
                <a:latin typeface="Arial"/>
                <a:cs typeface="Arial"/>
              </a:rPr>
              <a:t>р.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14" name="object 1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4273655"/>
            <a:ext cx="539999" cy="539999"/>
          </a:xfrm>
          <a:prstGeom prst="rect">
            <a:avLst/>
          </a:prstGeom>
        </p:spPr>
      </p:pic>
      <p:sp>
        <p:nvSpPr>
          <p:cNvPr id="15" name="object 15" descr=""/>
          <p:cNvSpPr/>
          <p:nvPr/>
        </p:nvSpPr>
        <p:spPr>
          <a:xfrm>
            <a:off x="3964347" y="5435730"/>
            <a:ext cx="0" cy="1447800"/>
          </a:xfrm>
          <a:custGeom>
            <a:avLst/>
            <a:gdLst/>
            <a:ahLst/>
            <a:cxnLst/>
            <a:rect l="l" t="t" r="r" b="b"/>
            <a:pathLst>
              <a:path w="0" h="1447800">
                <a:moveTo>
                  <a:pt x="0" y="0"/>
                </a:moveTo>
                <a:lnTo>
                  <a:pt x="0" y="1447800"/>
                </a:lnTo>
              </a:path>
            </a:pathLst>
          </a:custGeom>
          <a:ln w="12699">
            <a:solidFill>
              <a:srgbClr val="59595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7265393" y="5435730"/>
            <a:ext cx="0" cy="1447800"/>
          </a:xfrm>
          <a:custGeom>
            <a:avLst/>
            <a:gdLst/>
            <a:ahLst/>
            <a:cxnLst/>
            <a:rect l="l" t="t" r="r" b="b"/>
            <a:pathLst>
              <a:path w="0" h="1447800">
                <a:moveTo>
                  <a:pt x="0" y="0"/>
                </a:moveTo>
                <a:lnTo>
                  <a:pt x="0" y="1447800"/>
                </a:lnTo>
              </a:path>
            </a:pathLst>
          </a:custGeom>
          <a:ln w="12699">
            <a:solidFill>
              <a:srgbClr val="59595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10675343" y="5435730"/>
            <a:ext cx="0" cy="1447800"/>
          </a:xfrm>
          <a:custGeom>
            <a:avLst/>
            <a:gdLst/>
            <a:ahLst/>
            <a:cxnLst/>
            <a:rect l="l" t="t" r="r" b="b"/>
            <a:pathLst>
              <a:path w="0" h="1447800">
                <a:moveTo>
                  <a:pt x="0" y="0"/>
                </a:moveTo>
                <a:lnTo>
                  <a:pt x="0" y="1447800"/>
                </a:lnTo>
              </a:path>
            </a:pathLst>
          </a:custGeom>
          <a:ln w="12699">
            <a:solidFill>
              <a:srgbClr val="595959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66150" y="437167"/>
            <a:ext cx="11694160" cy="169862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47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Пройдите</a:t>
            </a:r>
            <a:r>
              <a:rPr dirty="0" spc="-135">
                <a:latin typeface="Arial"/>
                <a:cs typeface="Arial"/>
              </a:rPr>
              <a:t> </a:t>
            </a:r>
            <a:r>
              <a:rPr dirty="0" spc="-20">
                <a:latin typeface="Arial"/>
                <a:cs typeface="Arial"/>
              </a:rPr>
              <a:t>групповое</a:t>
            </a:r>
            <a:r>
              <a:rPr dirty="0" spc="-1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обучение</a:t>
            </a:r>
            <a:r>
              <a:rPr dirty="0" spc="-1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для</a:t>
            </a:r>
            <a:r>
              <a:rPr dirty="0" spc="-135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новых пользователей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789027" y="2477490"/>
            <a:ext cx="520065" cy="520065"/>
            <a:chOff x="789027" y="2477490"/>
            <a:chExt cx="520065" cy="520065"/>
          </a:xfrm>
        </p:grpSpPr>
        <p:sp>
          <p:nvSpPr>
            <p:cNvPr id="4" name="object 4" descr=""/>
            <p:cNvSpPr/>
            <p:nvPr/>
          </p:nvSpPr>
          <p:spPr>
            <a:xfrm>
              <a:off x="793790" y="2482252"/>
              <a:ext cx="510540" cy="510540"/>
            </a:xfrm>
            <a:custGeom>
              <a:avLst/>
              <a:gdLst/>
              <a:ahLst/>
              <a:cxnLst/>
              <a:rect l="l" t="t" r="r" b="b"/>
              <a:pathLst>
                <a:path w="510540" h="510539">
                  <a:moveTo>
                    <a:pt x="415032" y="510299"/>
                  </a:moveTo>
                  <a:lnTo>
                    <a:pt x="95267" y="510299"/>
                  </a:lnTo>
                  <a:lnTo>
                    <a:pt x="58185" y="502813"/>
                  </a:lnTo>
                  <a:lnTo>
                    <a:pt x="27903" y="482396"/>
                  </a:lnTo>
                  <a:lnTo>
                    <a:pt x="7486" y="452114"/>
                  </a:lnTo>
                  <a:lnTo>
                    <a:pt x="0" y="415032"/>
                  </a:lnTo>
                  <a:lnTo>
                    <a:pt x="0" y="95267"/>
                  </a:lnTo>
                  <a:lnTo>
                    <a:pt x="7486" y="58185"/>
                  </a:lnTo>
                  <a:lnTo>
                    <a:pt x="27903" y="27903"/>
                  </a:lnTo>
                  <a:lnTo>
                    <a:pt x="58185" y="7486"/>
                  </a:lnTo>
                  <a:lnTo>
                    <a:pt x="95267" y="0"/>
                  </a:lnTo>
                  <a:lnTo>
                    <a:pt x="415032" y="0"/>
                  </a:lnTo>
                  <a:lnTo>
                    <a:pt x="467886" y="16006"/>
                  </a:lnTo>
                  <a:lnTo>
                    <a:pt x="503048" y="58810"/>
                  </a:lnTo>
                  <a:lnTo>
                    <a:pt x="510299" y="95267"/>
                  </a:lnTo>
                  <a:lnTo>
                    <a:pt x="510299" y="415032"/>
                  </a:lnTo>
                  <a:lnTo>
                    <a:pt x="502813" y="452114"/>
                  </a:lnTo>
                  <a:lnTo>
                    <a:pt x="482396" y="482396"/>
                  </a:lnTo>
                  <a:lnTo>
                    <a:pt x="452114" y="502813"/>
                  </a:lnTo>
                  <a:lnTo>
                    <a:pt x="415032" y="510299"/>
                  </a:lnTo>
                  <a:close/>
                </a:path>
              </a:pathLst>
            </a:custGeom>
            <a:solidFill>
              <a:srgbClr val="FFCC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93790" y="2482252"/>
              <a:ext cx="510540" cy="510540"/>
            </a:xfrm>
            <a:custGeom>
              <a:avLst/>
              <a:gdLst/>
              <a:ahLst/>
              <a:cxnLst/>
              <a:rect l="l" t="t" r="r" b="b"/>
              <a:pathLst>
                <a:path w="510540" h="510539">
                  <a:moveTo>
                    <a:pt x="0" y="95267"/>
                  </a:moveTo>
                  <a:lnTo>
                    <a:pt x="7486" y="58185"/>
                  </a:lnTo>
                  <a:lnTo>
                    <a:pt x="27903" y="27903"/>
                  </a:lnTo>
                  <a:lnTo>
                    <a:pt x="58185" y="7486"/>
                  </a:lnTo>
                  <a:lnTo>
                    <a:pt x="95267" y="0"/>
                  </a:lnTo>
                  <a:lnTo>
                    <a:pt x="415032" y="0"/>
                  </a:lnTo>
                  <a:lnTo>
                    <a:pt x="467886" y="16006"/>
                  </a:lnTo>
                  <a:lnTo>
                    <a:pt x="503048" y="58810"/>
                  </a:lnTo>
                  <a:lnTo>
                    <a:pt x="510299" y="95267"/>
                  </a:lnTo>
                  <a:lnTo>
                    <a:pt x="510299" y="415032"/>
                  </a:lnTo>
                  <a:lnTo>
                    <a:pt x="502813" y="452114"/>
                  </a:lnTo>
                  <a:lnTo>
                    <a:pt x="482396" y="482396"/>
                  </a:lnTo>
                  <a:lnTo>
                    <a:pt x="452114" y="502813"/>
                  </a:lnTo>
                  <a:lnTo>
                    <a:pt x="415032" y="510299"/>
                  </a:lnTo>
                  <a:lnTo>
                    <a:pt x="95267" y="510299"/>
                  </a:lnTo>
                  <a:lnTo>
                    <a:pt x="58185" y="502813"/>
                  </a:lnTo>
                  <a:lnTo>
                    <a:pt x="27903" y="482396"/>
                  </a:lnTo>
                  <a:lnTo>
                    <a:pt x="7486" y="452114"/>
                  </a:lnTo>
                  <a:lnTo>
                    <a:pt x="0" y="415032"/>
                  </a:lnTo>
                  <a:lnTo>
                    <a:pt x="0" y="95267"/>
                  </a:lnTo>
                  <a:close/>
                </a:path>
              </a:pathLst>
            </a:custGeom>
            <a:ln w="9524">
              <a:solidFill>
                <a:srgbClr val="E4B2C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8860" y="2524758"/>
              <a:ext cx="340161" cy="425290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7452240" y="2477490"/>
            <a:ext cx="520065" cy="520065"/>
            <a:chOff x="7452240" y="2477490"/>
            <a:chExt cx="520065" cy="520065"/>
          </a:xfrm>
        </p:grpSpPr>
        <p:sp>
          <p:nvSpPr>
            <p:cNvPr id="8" name="object 8" descr=""/>
            <p:cNvSpPr/>
            <p:nvPr/>
          </p:nvSpPr>
          <p:spPr>
            <a:xfrm>
              <a:off x="7457002" y="2482252"/>
              <a:ext cx="510540" cy="510540"/>
            </a:xfrm>
            <a:custGeom>
              <a:avLst/>
              <a:gdLst/>
              <a:ahLst/>
              <a:cxnLst/>
              <a:rect l="l" t="t" r="r" b="b"/>
              <a:pathLst>
                <a:path w="510540" h="510539">
                  <a:moveTo>
                    <a:pt x="415031" y="510299"/>
                  </a:moveTo>
                  <a:lnTo>
                    <a:pt x="95267" y="510299"/>
                  </a:lnTo>
                  <a:lnTo>
                    <a:pt x="58185" y="502813"/>
                  </a:lnTo>
                  <a:lnTo>
                    <a:pt x="27903" y="482396"/>
                  </a:lnTo>
                  <a:lnTo>
                    <a:pt x="7486" y="452114"/>
                  </a:lnTo>
                  <a:lnTo>
                    <a:pt x="0" y="415032"/>
                  </a:lnTo>
                  <a:lnTo>
                    <a:pt x="0" y="95267"/>
                  </a:lnTo>
                  <a:lnTo>
                    <a:pt x="7486" y="58185"/>
                  </a:lnTo>
                  <a:lnTo>
                    <a:pt x="27903" y="27903"/>
                  </a:lnTo>
                  <a:lnTo>
                    <a:pt x="58185" y="7486"/>
                  </a:lnTo>
                  <a:lnTo>
                    <a:pt x="95267" y="0"/>
                  </a:lnTo>
                  <a:lnTo>
                    <a:pt x="415031" y="0"/>
                  </a:lnTo>
                  <a:lnTo>
                    <a:pt x="467886" y="16006"/>
                  </a:lnTo>
                  <a:lnTo>
                    <a:pt x="503048" y="58810"/>
                  </a:lnTo>
                  <a:lnTo>
                    <a:pt x="510299" y="95267"/>
                  </a:lnTo>
                  <a:lnTo>
                    <a:pt x="510299" y="415032"/>
                  </a:lnTo>
                  <a:lnTo>
                    <a:pt x="502813" y="452114"/>
                  </a:lnTo>
                  <a:lnTo>
                    <a:pt x="482396" y="482396"/>
                  </a:lnTo>
                  <a:lnTo>
                    <a:pt x="452114" y="502813"/>
                  </a:lnTo>
                  <a:lnTo>
                    <a:pt x="415031" y="510299"/>
                  </a:lnTo>
                  <a:close/>
                </a:path>
              </a:pathLst>
            </a:custGeom>
            <a:solidFill>
              <a:srgbClr val="FFCC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7457002" y="2482252"/>
              <a:ext cx="510540" cy="510540"/>
            </a:xfrm>
            <a:custGeom>
              <a:avLst/>
              <a:gdLst/>
              <a:ahLst/>
              <a:cxnLst/>
              <a:rect l="l" t="t" r="r" b="b"/>
              <a:pathLst>
                <a:path w="510540" h="510539">
                  <a:moveTo>
                    <a:pt x="0" y="95267"/>
                  </a:moveTo>
                  <a:lnTo>
                    <a:pt x="7486" y="58185"/>
                  </a:lnTo>
                  <a:lnTo>
                    <a:pt x="27903" y="27903"/>
                  </a:lnTo>
                  <a:lnTo>
                    <a:pt x="58185" y="7486"/>
                  </a:lnTo>
                  <a:lnTo>
                    <a:pt x="95267" y="0"/>
                  </a:lnTo>
                  <a:lnTo>
                    <a:pt x="415031" y="0"/>
                  </a:lnTo>
                  <a:lnTo>
                    <a:pt x="467886" y="16006"/>
                  </a:lnTo>
                  <a:lnTo>
                    <a:pt x="503048" y="58810"/>
                  </a:lnTo>
                  <a:lnTo>
                    <a:pt x="510299" y="95267"/>
                  </a:lnTo>
                  <a:lnTo>
                    <a:pt x="510299" y="415032"/>
                  </a:lnTo>
                  <a:lnTo>
                    <a:pt x="502813" y="452114"/>
                  </a:lnTo>
                  <a:lnTo>
                    <a:pt x="482396" y="482396"/>
                  </a:lnTo>
                  <a:lnTo>
                    <a:pt x="452114" y="502813"/>
                  </a:lnTo>
                  <a:lnTo>
                    <a:pt x="415031" y="510299"/>
                  </a:lnTo>
                  <a:lnTo>
                    <a:pt x="95267" y="510299"/>
                  </a:lnTo>
                  <a:lnTo>
                    <a:pt x="58185" y="502813"/>
                  </a:lnTo>
                  <a:lnTo>
                    <a:pt x="27903" y="482396"/>
                  </a:lnTo>
                  <a:lnTo>
                    <a:pt x="7486" y="452114"/>
                  </a:lnTo>
                  <a:lnTo>
                    <a:pt x="0" y="415032"/>
                  </a:lnTo>
                  <a:lnTo>
                    <a:pt x="0" y="95267"/>
                  </a:lnTo>
                  <a:close/>
                </a:path>
              </a:pathLst>
            </a:custGeom>
            <a:ln w="9524">
              <a:solidFill>
                <a:srgbClr val="E4B2C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2074" y="2524758"/>
              <a:ext cx="340161" cy="425290"/>
            </a:xfrm>
            <a:prstGeom prst="rect">
              <a:avLst/>
            </a:prstGeom>
          </p:spPr>
        </p:pic>
      </p:grpSp>
      <p:grpSp>
        <p:nvGrpSpPr>
          <p:cNvPr id="11" name="object 11" descr=""/>
          <p:cNvGrpSpPr/>
          <p:nvPr/>
        </p:nvGrpSpPr>
        <p:grpSpPr>
          <a:xfrm>
            <a:off x="789027" y="4225208"/>
            <a:ext cx="520065" cy="520065"/>
            <a:chOff x="789027" y="4225208"/>
            <a:chExt cx="520065" cy="520065"/>
          </a:xfrm>
        </p:grpSpPr>
        <p:sp>
          <p:nvSpPr>
            <p:cNvPr id="12" name="object 12" descr=""/>
            <p:cNvSpPr/>
            <p:nvPr/>
          </p:nvSpPr>
          <p:spPr>
            <a:xfrm>
              <a:off x="793790" y="4229970"/>
              <a:ext cx="510540" cy="510540"/>
            </a:xfrm>
            <a:custGeom>
              <a:avLst/>
              <a:gdLst/>
              <a:ahLst/>
              <a:cxnLst/>
              <a:rect l="l" t="t" r="r" b="b"/>
              <a:pathLst>
                <a:path w="510540" h="510539">
                  <a:moveTo>
                    <a:pt x="415032" y="510299"/>
                  </a:moveTo>
                  <a:lnTo>
                    <a:pt x="95267" y="510299"/>
                  </a:lnTo>
                  <a:lnTo>
                    <a:pt x="58185" y="502813"/>
                  </a:lnTo>
                  <a:lnTo>
                    <a:pt x="27903" y="482396"/>
                  </a:lnTo>
                  <a:lnTo>
                    <a:pt x="7486" y="452114"/>
                  </a:lnTo>
                  <a:lnTo>
                    <a:pt x="0" y="415031"/>
                  </a:lnTo>
                  <a:lnTo>
                    <a:pt x="0" y="95267"/>
                  </a:lnTo>
                  <a:lnTo>
                    <a:pt x="7486" y="58185"/>
                  </a:lnTo>
                  <a:lnTo>
                    <a:pt x="27903" y="27903"/>
                  </a:lnTo>
                  <a:lnTo>
                    <a:pt x="58185" y="7486"/>
                  </a:lnTo>
                  <a:lnTo>
                    <a:pt x="95267" y="0"/>
                  </a:lnTo>
                  <a:lnTo>
                    <a:pt x="415032" y="0"/>
                  </a:lnTo>
                  <a:lnTo>
                    <a:pt x="467886" y="16006"/>
                  </a:lnTo>
                  <a:lnTo>
                    <a:pt x="503048" y="58810"/>
                  </a:lnTo>
                  <a:lnTo>
                    <a:pt x="510299" y="95267"/>
                  </a:lnTo>
                  <a:lnTo>
                    <a:pt x="510299" y="415031"/>
                  </a:lnTo>
                  <a:lnTo>
                    <a:pt x="502813" y="452114"/>
                  </a:lnTo>
                  <a:lnTo>
                    <a:pt x="482396" y="482396"/>
                  </a:lnTo>
                  <a:lnTo>
                    <a:pt x="452114" y="502813"/>
                  </a:lnTo>
                  <a:lnTo>
                    <a:pt x="415032" y="510299"/>
                  </a:lnTo>
                  <a:close/>
                </a:path>
              </a:pathLst>
            </a:custGeom>
            <a:solidFill>
              <a:srgbClr val="FFCC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793790" y="4229970"/>
              <a:ext cx="510540" cy="510540"/>
            </a:xfrm>
            <a:custGeom>
              <a:avLst/>
              <a:gdLst/>
              <a:ahLst/>
              <a:cxnLst/>
              <a:rect l="l" t="t" r="r" b="b"/>
              <a:pathLst>
                <a:path w="510540" h="510539">
                  <a:moveTo>
                    <a:pt x="0" y="95267"/>
                  </a:moveTo>
                  <a:lnTo>
                    <a:pt x="7486" y="58185"/>
                  </a:lnTo>
                  <a:lnTo>
                    <a:pt x="27903" y="27903"/>
                  </a:lnTo>
                  <a:lnTo>
                    <a:pt x="58185" y="7486"/>
                  </a:lnTo>
                  <a:lnTo>
                    <a:pt x="95267" y="0"/>
                  </a:lnTo>
                  <a:lnTo>
                    <a:pt x="415032" y="0"/>
                  </a:lnTo>
                  <a:lnTo>
                    <a:pt x="467886" y="16006"/>
                  </a:lnTo>
                  <a:lnTo>
                    <a:pt x="503048" y="58810"/>
                  </a:lnTo>
                  <a:lnTo>
                    <a:pt x="510299" y="95267"/>
                  </a:lnTo>
                  <a:lnTo>
                    <a:pt x="510299" y="415031"/>
                  </a:lnTo>
                  <a:lnTo>
                    <a:pt x="502813" y="452114"/>
                  </a:lnTo>
                  <a:lnTo>
                    <a:pt x="482396" y="482396"/>
                  </a:lnTo>
                  <a:lnTo>
                    <a:pt x="452114" y="502813"/>
                  </a:lnTo>
                  <a:lnTo>
                    <a:pt x="415032" y="510299"/>
                  </a:lnTo>
                  <a:lnTo>
                    <a:pt x="95267" y="510299"/>
                  </a:lnTo>
                  <a:lnTo>
                    <a:pt x="58185" y="502813"/>
                  </a:lnTo>
                  <a:lnTo>
                    <a:pt x="27903" y="482396"/>
                  </a:lnTo>
                  <a:lnTo>
                    <a:pt x="7486" y="452114"/>
                  </a:lnTo>
                  <a:lnTo>
                    <a:pt x="0" y="415031"/>
                  </a:lnTo>
                  <a:lnTo>
                    <a:pt x="0" y="95267"/>
                  </a:lnTo>
                  <a:close/>
                </a:path>
              </a:pathLst>
            </a:custGeom>
            <a:ln w="9524">
              <a:solidFill>
                <a:srgbClr val="E4B2C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8860" y="4272476"/>
              <a:ext cx="340161" cy="425290"/>
            </a:xfrm>
            <a:prstGeom prst="rect">
              <a:avLst/>
            </a:prstGeom>
          </p:spPr>
        </p:pic>
      </p:grpSp>
      <p:grpSp>
        <p:nvGrpSpPr>
          <p:cNvPr id="15" name="object 15" descr=""/>
          <p:cNvGrpSpPr/>
          <p:nvPr/>
        </p:nvGrpSpPr>
        <p:grpSpPr>
          <a:xfrm>
            <a:off x="7452240" y="4225208"/>
            <a:ext cx="520065" cy="520065"/>
            <a:chOff x="7452240" y="4225208"/>
            <a:chExt cx="520065" cy="520065"/>
          </a:xfrm>
        </p:grpSpPr>
        <p:sp>
          <p:nvSpPr>
            <p:cNvPr id="16" name="object 16" descr=""/>
            <p:cNvSpPr/>
            <p:nvPr/>
          </p:nvSpPr>
          <p:spPr>
            <a:xfrm>
              <a:off x="7457002" y="4229970"/>
              <a:ext cx="510540" cy="510540"/>
            </a:xfrm>
            <a:custGeom>
              <a:avLst/>
              <a:gdLst/>
              <a:ahLst/>
              <a:cxnLst/>
              <a:rect l="l" t="t" r="r" b="b"/>
              <a:pathLst>
                <a:path w="510540" h="510539">
                  <a:moveTo>
                    <a:pt x="415031" y="510299"/>
                  </a:moveTo>
                  <a:lnTo>
                    <a:pt x="95267" y="510299"/>
                  </a:lnTo>
                  <a:lnTo>
                    <a:pt x="58185" y="502813"/>
                  </a:lnTo>
                  <a:lnTo>
                    <a:pt x="27903" y="482396"/>
                  </a:lnTo>
                  <a:lnTo>
                    <a:pt x="7486" y="452114"/>
                  </a:lnTo>
                  <a:lnTo>
                    <a:pt x="0" y="415031"/>
                  </a:lnTo>
                  <a:lnTo>
                    <a:pt x="0" y="95267"/>
                  </a:lnTo>
                  <a:lnTo>
                    <a:pt x="7486" y="58185"/>
                  </a:lnTo>
                  <a:lnTo>
                    <a:pt x="27903" y="27903"/>
                  </a:lnTo>
                  <a:lnTo>
                    <a:pt x="58185" y="7486"/>
                  </a:lnTo>
                  <a:lnTo>
                    <a:pt x="95267" y="0"/>
                  </a:lnTo>
                  <a:lnTo>
                    <a:pt x="415031" y="0"/>
                  </a:lnTo>
                  <a:lnTo>
                    <a:pt x="467886" y="16006"/>
                  </a:lnTo>
                  <a:lnTo>
                    <a:pt x="503048" y="58810"/>
                  </a:lnTo>
                  <a:lnTo>
                    <a:pt x="510299" y="95267"/>
                  </a:lnTo>
                  <a:lnTo>
                    <a:pt x="510299" y="415031"/>
                  </a:lnTo>
                  <a:lnTo>
                    <a:pt x="502813" y="452114"/>
                  </a:lnTo>
                  <a:lnTo>
                    <a:pt x="482396" y="482396"/>
                  </a:lnTo>
                  <a:lnTo>
                    <a:pt x="452114" y="502813"/>
                  </a:lnTo>
                  <a:lnTo>
                    <a:pt x="415031" y="510299"/>
                  </a:lnTo>
                  <a:close/>
                </a:path>
              </a:pathLst>
            </a:custGeom>
            <a:solidFill>
              <a:srgbClr val="FFCC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7457002" y="4229970"/>
              <a:ext cx="510540" cy="510540"/>
            </a:xfrm>
            <a:custGeom>
              <a:avLst/>
              <a:gdLst/>
              <a:ahLst/>
              <a:cxnLst/>
              <a:rect l="l" t="t" r="r" b="b"/>
              <a:pathLst>
                <a:path w="510540" h="510539">
                  <a:moveTo>
                    <a:pt x="0" y="95267"/>
                  </a:moveTo>
                  <a:lnTo>
                    <a:pt x="7486" y="58185"/>
                  </a:lnTo>
                  <a:lnTo>
                    <a:pt x="27903" y="27903"/>
                  </a:lnTo>
                  <a:lnTo>
                    <a:pt x="58185" y="7486"/>
                  </a:lnTo>
                  <a:lnTo>
                    <a:pt x="95267" y="0"/>
                  </a:lnTo>
                  <a:lnTo>
                    <a:pt x="415031" y="0"/>
                  </a:lnTo>
                  <a:lnTo>
                    <a:pt x="467886" y="16006"/>
                  </a:lnTo>
                  <a:lnTo>
                    <a:pt x="503048" y="58810"/>
                  </a:lnTo>
                  <a:lnTo>
                    <a:pt x="510299" y="95267"/>
                  </a:lnTo>
                  <a:lnTo>
                    <a:pt x="510299" y="415031"/>
                  </a:lnTo>
                  <a:lnTo>
                    <a:pt x="502813" y="452114"/>
                  </a:lnTo>
                  <a:lnTo>
                    <a:pt x="482396" y="482396"/>
                  </a:lnTo>
                  <a:lnTo>
                    <a:pt x="452114" y="502813"/>
                  </a:lnTo>
                  <a:lnTo>
                    <a:pt x="415031" y="510299"/>
                  </a:lnTo>
                  <a:lnTo>
                    <a:pt x="95267" y="510299"/>
                  </a:lnTo>
                  <a:lnTo>
                    <a:pt x="58185" y="502813"/>
                  </a:lnTo>
                  <a:lnTo>
                    <a:pt x="27903" y="482396"/>
                  </a:lnTo>
                  <a:lnTo>
                    <a:pt x="7486" y="452114"/>
                  </a:lnTo>
                  <a:lnTo>
                    <a:pt x="0" y="415031"/>
                  </a:lnTo>
                  <a:lnTo>
                    <a:pt x="0" y="95267"/>
                  </a:lnTo>
                  <a:close/>
                </a:path>
              </a:pathLst>
            </a:custGeom>
            <a:ln w="9524">
              <a:solidFill>
                <a:srgbClr val="E4B2C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42074" y="4272476"/>
              <a:ext cx="340161" cy="425290"/>
            </a:xfrm>
            <a:prstGeom prst="rect">
              <a:avLst/>
            </a:prstGeom>
          </p:spPr>
        </p:pic>
      </p:grpSp>
      <p:sp>
        <p:nvSpPr>
          <p:cNvPr id="19" name="object 19" descr="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749300">
              <a:lnSpc>
                <a:spcPct val="100000"/>
              </a:lnSpc>
              <a:spcBef>
                <a:spcPts val="100"/>
              </a:spcBef>
            </a:pPr>
            <a:r>
              <a:rPr dirty="0" spc="-20"/>
              <a:t>Методологическая</a:t>
            </a:r>
            <a:r>
              <a:rPr dirty="0" spc="-40"/>
              <a:t> </a:t>
            </a:r>
            <a:r>
              <a:rPr dirty="0" spc="-10"/>
              <a:t>часть</a:t>
            </a:r>
          </a:p>
          <a:p>
            <a:pPr marL="749300" marR="5080">
              <a:lnSpc>
                <a:spcPct val="158200"/>
              </a:lnSpc>
              <a:spcBef>
                <a:spcPts val="210"/>
              </a:spcBef>
            </a:pPr>
            <a:r>
              <a:rPr dirty="0" sz="1800" b="0">
                <a:latin typeface="Microsoft Sans Serif"/>
                <a:cs typeface="Microsoft Sans Serif"/>
              </a:rPr>
              <a:t>Принципы</a:t>
            </a:r>
            <a:r>
              <a:rPr dirty="0" sz="1800" spc="-65" b="0">
                <a:latin typeface="Microsoft Sans Serif"/>
                <a:cs typeface="Microsoft Sans Serif"/>
              </a:rPr>
              <a:t> </a:t>
            </a:r>
            <a:r>
              <a:rPr dirty="0" sz="1800" spc="-10" b="0">
                <a:latin typeface="Microsoft Sans Serif"/>
                <a:cs typeface="Microsoft Sans Serif"/>
              </a:rPr>
              <a:t>ведения</a:t>
            </a:r>
            <a:r>
              <a:rPr dirty="0" sz="1800" spc="-65" b="0">
                <a:latin typeface="Microsoft Sans Serif"/>
                <a:cs typeface="Microsoft Sans Serif"/>
              </a:rPr>
              <a:t> </a:t>
            </a:r>
            <a:r>
              <a:rPr dirty="0" sz="1800" spc="-25" b="0">
                <a:latin typeface="Microsoft Sans Serif"/>
                <a:cs typeface="Microsoft Sans Serif"/>
              </a:rPr>
              <a:t>раздельного</a:t>
            </a:r>
            <a:r>
              <a:rPr dirty="0" sz="1800" spc="-55" b="0">
                <a:latin typeface="Microsoft Sans Serif"/>
                <a:cs typeface="Microsoft Sans Serif"/>
              </a:rPr>
              <a:t> </a:t>
            </a:r>
            <a:r>
              <a:rPr dirty="0" sz="1800" spc="-10" b="0">
                <a:latin typeface="Microsoft Sans Serif"/>
                <a:cs typeface="Microsoft Sans Serif"/>
              </a:rPr>
              <a:t>учета </a:t>
            </a:r>
            <a:r>
              <a:rPr dirty="0" sz="1800" b="0">
                <a:latin typeface="Microsoft Sans Serif"/>
                <a:cs typeface="Microsoft Sans Serif"/>
              </a:rPr>
              <a:t>и</a:t>
            </a:r>
            <a:r>
              <a:rPr dirty="0" sz="1800" spc="-40" b="0">
                <a:latin typeface="Microsoft Sans Serif"/>
                <a:cs typeface="Microsoft Sans Serif"/>
              </a:rPr>
              <a:t> </a:t>
            </a:r>
            <a:r>
              <a:rPr dirty="0" sz="1800" b="0">
                <a:latin typeface="Microsoft Sans Serif"/>
                <a:cs typeface="Microsoft Sans Serif"/>
              </a:rPr>
              <a:t>сдачи</a:t>
            </a:r>
            <a:r>
              <a:rPr dirty="0" sz="1800" spc="-35" b="0">
                <a:latin typeface="Microsoft Sans Serif"/>
                <a:cs typeface="Microsoft Sans Serif"/>
              </a:rPr>
              <a:t> </a:t>
            </a:r>
            <a:r>
              <a:rPr dirty="0" sz="1800" spc="-10" b="0">
                <a:latin typeface="Microsoft Sans Serif"/>
                <a:cs typeface="Microsoft Sans Serif"/>
              </a:rPr>
              <a:t>отчетности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749300">
              <a:lnSpc>
                <a:spcPct val="100000"/>
              </a:lnSpc>
            </a:pPr>
            <a:r>
              <a:rPr dirty="0" spc="-10"/>
              <a:t>Работа</a:t>
            </a:r>
            <a:r>
              <a:rPr dirty="0" spc="-55"/>
              <a:t> </a:t>
            </a:r>
            <a:r>
              <a:rPr dirty="0"/>
              <a:t>с</a:t>
            </a:r>
            <a:r>
              <a:rPr dirty="0" spc="-50"/>
              <a:t> </a:t>
            </a:r>
            <a:r>
              <a:rPr dirty="0"/>
              <a:t>первичными</a:t>
            </a:r>
            <a:r>
              <a:rPr dirty="0" spc="-55"/>
              <a:t> </a:t>
            </a:r>
            <a:r>
              <a:rPr dirty="0" spc="-10"/>
              <a:t>данными</a:t>
            </a:r>
          </a:p>
          <a:p>
            <a:pPr marL="749300">
              <a:lnSpc>
                <a:spcPct val="100000"/>
              </a:lnSpc>
              <a:spcBef>
                <a:spcPts val="1470"/>
              </a:spcBef>
            </a:pPr>
            <a:r>
              <a:rPr dirty="0" sz="1800" spc="-10" b="0">
                <a:latin typeface="Microsoft Sans Serif"/>
                <a:cs typeface="Microsoft Sans Serif"/>
              </a:rPr>
              <a:t>Импорт</a:t>
            </a:r>
            <a:r>
              <a:rPr dirty="0" sz="1800" spc="-70" b="0">
                <a:latin typeface="Microsoft Sans Serif"/>
                <a:cs typeface="Microsoft Sans Serif"/>
              </a:rPr>
              <a:t> </a:t>
            </a:r>
            <a:r>
              <a:rPr dirty="0" sz="1800" b="0">
                <a:latin typeface="Microsoft Sans Serif"/>
                <a:cs typeface="Microsoft Sans Serif"/>
              </a:rPr>
              <a:t>и</a:t>
            </a:r>
            <a:r>
              <a:rPr dirty="0" sz="1800" spc="-70" b="0">
                <a:latin typeface="Microsoft Sans Serif"/>
                <a:cs typeface="Microsoft Sans Serif"/>
              </a:rPr>
              <a:t> </a:t>
            </a:r>
            <a:r>
              <a:rPr dirty="0" sz="1800" spc="-10" b="0">
                <a:latin typeface="Microsoft Sans Serif"/>
                <a:cs typeface="Microsoft Sans Serif"/>
              </a:rPr>
              <a:t>обработка</a:t>
            </a:r>
            <a:r>
              <a:rPr dirty="0" sz="1800" spc="-65" b="0">
                <a:latin typeface="Microsoft Sans Serif"/>
                <a:cs typeface="Microsoft Sans Serif"/>
              </a:rPr>
              <a:t> </a:t>
            </a:r>
            <a:r>
              <a:rPr dirty="0" sz="1800" spc="-10" b="0">
                <a:latin typeface="Microsoft Sans Serif"/>
                <a:cs typeface="Microsoft Sans Serif"/>
              </a:rPr>
              <a:t>данных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40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/>
              <a:t>Формат:</a:t>
            </a:r>
            <a:r>
              <a:rPr dirty="0" spc="-114"/>
              <a:t> </a:t>
            </a:r>
            <a:r>
              <a:rPr dirty="0" spc="-10" b="0">
                <a:latin typeface="Microsoft Sans Serif"/>
                <a:cs typeface="Microsoft Sans Serif"/>
              </a:rPr>
              <a:t>онлайн</a:t>
            </a:r>
          </a:p>
          <a:p>
            <a:pPr>
              <a:lnSpc>
                <a:spcPct val="100000"/>
              </a:lnSpc>
              <a:spcBef>
                <a:spcPts val="190"/>
              </a:spcBef>
            </a:pPr>
          </a:p>
          <a:p>
            <a:pPr marL="12700">
              <a:lnSpc>
                <a:spcPct val="100000"/>
              </a:lnSpc>
            </a:pPr>
            <a:r>
              <a:rPr dirty="0" spc="-10"/>
              <a:t>Стоимость:</a:t>
            </a:r>
            <a:r>
              <a:rPr dirty="0" spc="-40"/>
              <a:t> </a:t>
            </a:r>
            <a:r>
              <a:rPr dirty="0" b="0">
                <a:latin typeface="Microsoft Sans Serif"/>
                <a:cs typeface="Microsoft Sans Serif"/>
              </a:rPr>
              <a:t>30</a:t>
            </a:r>
            <a:r>
              <a:rPr dirty="0" spc="-15" b="0">
                <a:latin typeface="Microsoft Sans Serif"/>
                <a:cs typeface="Microsoft Sans Serif"/>
              </a:rPr>
              <a:t> </a:t>
            </a:r>
            <a:r>
              <a:rPr dirty="0" b="0">
                <a:latin typeface="Microsoft Sans Serif"/>
                <a:cs typeface="Microsoft Sans Serif"/>
              </a:rPr>
              <a:t>000</a:t>
            </a:r>
            <a:r>
              <a:rPr dirty="0" spc="-20" b="0">
                <a:latin typeface="Microsoft Sans Serif"/>
                <a:cs typeface="Microsoft Sans Serif"/>
              </a:rPr>
              <a:t> </a:t>
            </a:r>
            <a:r>
              <a:rPr dirty="0" spc="-25" b="0">
                <a:latin typeface="Microsoft Sans Serif"/>
                <a:cs typeface="Microsoft Sans Serif"/>
              </a:rPr>
              <a:t>р.</a:t>
            </a:r>
          </a:p>
          <a:p>
            <a:pPr marL="12700">
              <a:lnSpc>
                <a:spcPct val="100000"/>
              </a:lnSpc>
            </a:pPr>
            <a:r>
              <a:rPr dirty="0" b="0" i="1">
                <a:latin typeface="Arial"/>
                <a:cs typeface="Arial"/>
              </a:rPr>
              <a:t>за</a:t>
            </a:r>
            <a:r>
              <a:rPr dirty="0" spc="-55" b="0" i="1">
                <a:latin typeface="Arial"/>
                <a:cs typeface="Arial"/>
              </a:rPr>
              <a:t> </a:t>
            </a:r>
            <a:r>
              <a:rPr dirty="0" b="0" i="1">
                <a:latin typeface="Arial"/>
                <a:cs typeface="Arial"/>
              </a:rPr>
              <a:t>одного</a:t>
            </a:r>
            <a:r>
              <a:rPr dirty="0" spc="-50" b="0" i="1">
                <a:latin typeface="Arial"/>
                <a:cs typeface="Arial"/>
              </a:rPr>
              <a:t> </a:t>
            </a:r>
            <a:r>
              <a:rPr dirty="0" spc="-10" b="0" i="1">
                <a:latin typeface="Arial"/>
                <a:cs typeface="Arial"/>
              </a:rPr>
              <a:t>слушателя</a:t>
            </a:r>
          </a:p>
        </p:txBody>
      </p:sp>
      <p:sp>
        <p:nvSpPr>
          <p:cNvPr id="20" name="object 20" descr=""/>
          <p:cNvSpPr txBox="1">
            <a:spLocks noGrp="1"/>
          </p:cNvSpPr>
          <p:nvPr>
            <p:ph idx="3" sz="half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63575">
              <a:lnSpc>
                <a:spcPct val="100000"/>
              </a:lnSpc>
              <a:spcBef>
                <a:spcPts val="100"/>
              </a:spcBef>
            </a:pPr>
            <a:r>
              <a:rPr dirty="0"/>
              <a:t>Обзор</a:t>
            </a:r>
            <a:r>
              <a:rPr dirty="0" spc="-75"/>
              <a:t> </a:t>
            </a:r>
            <a:r>
              <a:rPr dirty="0"/>
              <a:t>и</a:t>
            </a:r>
            <a:r>
              <a:rPr dirty="0" spc="-75"/>
              <a:t> </a:t>
            </a:r>
            <a:r>
              <a:rPr dirty="0" spc="-10"/>
              <a:t>настройка</a:t>
            </a:r>
            <a:r>
              <a:rPr dirty="0" spc="-75"/>
              <a:t> </a:t>
            </a:r>
            <a:r>
              <a:rPr dirty="0" spc="-10"/>
              <a:t>программного</a:t>
            </a:r>
            <a:r>
              <a:rPr dirty="0" spc="-75"/>
              <a:t> </a:t>
            </a:r>
            <a:r>
              <a:rPr dirty="0" spc="-10"/>
              <a:t>продукта</a:t>
            </a:r>
          </a:p>
          <a:p>
            <a:pPr marL="663575" marR="1394460">
              <a:lnSpc>
                <a:spcPct val="158200"/>
              </a:lnSpc>
              <a:spcBef>
                <a:spcPts val="210"/>
              </a:spcBef>
            </a:pPr>
            <a:r>
              <a:rPr dirty="0" sz="1800" b="0">
                <a:latin typeface="Microsoft Sans Serif"/>
                <a:cs typeface="Microsoft Sans Serif"/>
              </a:rPr>
              <a:t>Основные</a:t>
            </a:r>
            <a:r>
              <a:rPr dirty="0" sz="1800" spc="-35" b="0">
                <a:latin typeface="Microsoft Sans Serif"/>
                <a:cs typeface="Microsoft Sans Serif"/>
              </a:rPr>
              <a:t> </a:t>
            </a:r>
            <a:r>
              <a:rPr dirty="0" sz="1800" spc="-25" b="0">
                <a:latin typeface="Microsoft Sans Serif"/>
                <a:cs typeface="Microsoft Sans Serif"/>
              </a:rPr>
              <a:t>функции</a:t>
            </a:r>
            <a:r>
              <a:rPr dirty="0" sz="1800" spc="-40" b="0">
                <a:latin typeface="Microsoft Sans Serif"/>
                <a:cs typeface="Microsoft Sans Serif"/>
              </a:rPr>
              <a:t> </a:t>
            </a:r>
            <a:r>
              <a:rPr dirty="0" sz="1800" b="0">
                <a:latin typeface="Microsoft Sans Serif"/>
                <a:cs typeface="Microsoft Sans Serif"/>
              </a:rPr>
              <a:t>и</a:t>
            </a:r>
            <a:r>
              <a:rPr dirty="0" sz="1800" spc="-40" b="0">
                <a:latin typeface="Microsoft Sans Serif"/>
                <a:cs typeface="Microsoft Sans Serif"/>
              </a:rPr>
              <a:t> </a:t>
            </a:r>
            <a:r>
              <a:rPr dirty="0" sz="1800" b="0">
                <a:latin typeface="Microsoft Sans Serif"/>
                <a:cs typeface="Microsoft Sans Serif"/>
              </a:rPr>
              <a:t>начало</a:t>
            </a:r>
            <a:r>
              <a:rPr dirty="0" sz="1800" spc="-35" b="0">
                <a:latin typeface="Microsoft Sans Serif"/>
                <a:cs typeface="Microsoft Sans Serif"/>
              </a:rPr>
              <a:t> </a:t>
            </a:r>
            <a:r>
              <a:rPr dirty="0" sz="1800" b="0">
                <a:latin typeface="Microsoft Sans Serif"/>
                <a:cs typeface="Microsoft Sans Serif"/>
              </a:rPr>
              <a:t>работы</a:t>
            </a:r>
            <a:r>
              <a:rPr dirty="0" sz="1800" spc="-40" b="0">
                <a:latin typeface="Microsoft Sans Serif"/>
                <a:cs typeface="Microsoft Sans Serif"/>
              </a:rPr>
              <a:t> </a:t>
            </a:r>
            <a:r>
              <a:rPr dirty="0" sz="1800" spc="-50" b="0">
                <a:latin typeface="Microsoft Sans Serif"/>
                <a:cs typeface="Microsoft Sans Serif"/>
              </a:rPr>
              <a:t>с </a:t>
            </a:r>
            <a:r>
              <a:rPr dirty="0" sz="1800" spc="-10" b="0">
                <a:latin typeface="Microsoft Sans Serif"/>
                <a:cs typeface="Microsoft Sans Serif"/>
              </a:rPr>
              <a:t>конфигурацией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663575">
              <a:lnSpc>
                <a:spcPct val="100000"/>
              </a:lnSpc>
            </a:pPr>
            <a:r>
              <a:rPr dirty="0" spc="-10"/>
              <a:t>Формирование</a:t>
            </a:r>
            <a:r>
              <a:rPr dirty="0" spc="-100"/>
              <a:t> </a:t>
            </a:r>
            <a:r>
              <a:rPr dirty="0" spc="-10"/>
              <a:t>ключевых</a:t>
            </a:r>
            <a:r>
              <a:rPr dirty="0" spc="-85"/>
              <a:t> </a:t>
            </a:r>
            <a:r>
              <a:rPr dirty="0" spc="-10"/>
              <a:t>отчетов</a:t>
            </a:r>
          </a:p>
          <a:p>
            <a:pPr marL="663575">
              <a:lnSpc>
                <a:spcPct val="100000"/>
              </a:lnSpc>
              <a:spcBef>
                <a:spcPts val="1470"/>
              </a:spcBef>
            </a:pPr>
            <a:r>
              <a:rPr dirty="0" sz="1800" spc="-35" b="0">
                <a:latin typeface="Microsoft Sans Serif"/>
                <a:cs typeface="Microsoft Sans Serif"/>
              </a:rPr>
              <a:t>Формы</a:t>
            </a:r>
            <a:r>
              <a:rPr dirty="0" sz="1800" spc="-65" b="0">
                <a:latin typeface="Microsoft Sans Serif"/>
                <a:cs typeface="Microsoft Sans Serif"/>
              </a:rPr>
              <a:t> </a:t>
            </a:r>
            <a:r>
              <a:rPr dirty="0" sz="1800" spc="-10" b="0">
                <a:latin typeface="Microsoft Sans Serif"/>
                <a:cs typeface="Microsoft Sans Serif"/>
              </a:rPr>
              <a:t>РКМ</a:t>
            </a:r>
            <a:r>
              <a:rPr dirty="0" sz="1800" spc="-60" b="0">
                <a:latin typeface="Microsoft Sans Serif"/>
                <a:cs typeface="Microsoft Sans Serif"/>
              </a:rPr>
              <a:t> </a:t>
            </a:r>
            <a:r>
              <a:rPr dirty="0" sz="1800" b="0">
                <a:latin typeface="Microsoft Sans Serif"/>
                <a:cs typeface="Microsoft Sans Serif"/>
              </a:rPr>
              <a:t>и</a:t>
            </a:r>
            <a:r>
              <a:rPr dirty="0" sz="1800" spc="-60" b="0">
                <a:latin typeface="Microsoft Sans Serif"/>
                <a:cs typeface="Microsoft Sans Serif"/>
              </a:rPr>
              <a:t> </a:t>
            </a:r>
            <a:r>
              <a:rPr dirty="0" sz="1800" spc="-10" b="0">
                <a:latin typeface="Microsoft Sans Serif"/>
                <a:cs typeface="Microsoft Sans Serif"/>
              </a:rPr>
              <a:t>отчет</a:t>
            </a:r>
            <a:r>
              <a:rPr dirty="0" sz="1800" spc="-60" b="0">
                <a:latin typeface="Microsoft Sans Serif"/>
                <a:cs typeface="Microsoft Sans Serif"/>
              </a:rPr>
              <a:t> </a:t>
            </a:r>
            <a:r>
              <a:rPr dirty="0" sz="1800" b="0">
                <a:latin typeface="Microsoft Sans Serif"/>
                <a:cs typeface="Microsoft Sans Serif"/>
              </a:rPr>
              <a:t>об</a:t>
            </a:r>
            <a:r>
              <a:rPr dirty="0" sz="1800" spc="-60" b="0">
                <a:latin typeface="Microsoft Sans Serif"/>
                <a:cs typeface="Microsoft Sans Serif"/>
              </a:rPr>
              <a:t> </a:t>
            </a:r>
            <a:r>
              <a:rPr dirty="0" sz="1800" b="0">
                <a:latin typeface="Microsoft Sans Serif"/>
                <a:cs typeface="Microsoft Sans Serif"/>
              </a:rPr>
              <a:t>исполнении</a:t>
            </a:r>
            <a:r>
              <a:rPr dirty="0" sz="1800" spc="-65" b="0">
                <a:latin typeface="Microsoft Sans Serif"/>
                <a:cs typeface="Microsoft Sans Serif"/>
              </a:rPr>
              <a:t> </a:t>
            </a:r>
            <a:r>
              <a:rPr dirty="0" sz="1800" spc="-25" b="0">
                <a:latin typeface="Microsoft Sans Serif"/>
                <a:cs typeface="Microsoft Sans Serif"/>
              </a:rPr>
              <a:t>ГОЗ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05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pc="-10"/>
              <a:t>Длительность:</a:t>
            </a:r>
            <a:r>
              <a:rPr dirty="0" spc="-20"/>
              <a:t> </a:t>
            </a:r>
            <a:r>
              <a:rPr dirty="0" b="0">
                <a:latin typeface="Microsoft Sans Serif"/>
                <a:cs typeface="Microsoft Sans Serif"/>
              </a:rPr>
              <a:t>3 дня</a:t>
            </a:r>
            <a:r>
              <a:rPr dirty="0" spc="-5" b="0">
                <a:latin typeface="Microsoft Sans Serif"/>
                <a:cs typeface="Microsoft Sans Serif"/>
              </a:rPr>
              <a:t> </a:t>
            </a:r>
            <a:r>
              <a:rPr dirty="0" b="0">
                <a:latin typeface="Microsoft Sans Serif"/>
                <a:cs typeface="Microsoft Sans Serif"/>
              </a:rPr>
              <a:t>/ 5 </a:t>
            </a:r>
            <a:r>
              <a:rPr dirty="0" spc="-20" b="0">
                <a:latin typeface="Microsoft Sans Serif"/>
                <a:cs typeface="Microsoft Sans Serif"/>
              </a:rPr>
              <a:t>часов</a:t>
            </a:r>
          </a:p>
          <a:p>
            <a:pPr>
              <a:lnSpc>
                <a:spcPct val="100000"/>
              </a:lnSpc>
              <a:spcBef>
                <a:spcPts val="185"/>
              </a:spcBef>
            </a:pPr>
          </a:p>
          <a:p>
            <a:pPr marL="12700" marR="1270000">
              <a:lnSpc>
                <a:spcPct val="100000"/>
              </a:lnSpc>
              <a:spcBef>
                <a:spcPts val="5"/>
              </a:spcBef>
            </a:pPr>
            <a:r>
              <a:rPr dirty="0" spc="-10">
                <a:solidFill>
                  <a:srgbClr val="E40071"/>
                </a:solidFill>
              </a:rPr>
              <a:t>Бесплатно:</a:t>
            </a:r>
            <a:r>
              <a:rPr dirty="0" spc="-70">
                <a:solidFill>
                  <a:srgbClr val="E40071"/>
                </a:solidFill>
              </a:rPr>
              <a:t> </a:t>
            </a:r>
            <a:r>
              <a:rPr dirty="0" b="0">
                <a:latin typeface="Microsoft Sans Serif"/>
                <a:cs typeface="Microsoft Sans Serif"/>
              </a:rPr>
              <a:t>для</a:t>
            </a:r>
            <a:r>
              <a:rPr dirty="0" spc="-45" b="0">
                <a:latin typeface="Microsoft Sans Serif"/>
                <a:cs typeface="Microsoft Sans Serif"/>
              </a:rPr>
              <a:t> </a:t>
            </a:r>
            <a:r>
              <a:rPr dirty="0" spc="-10" b="0">
                <a:latin typeface="Microsoft Sans Serif"/>
                <a:cs typeface="Microsoft Sans Serif"/>
              </a:rPr>
              <a:t>участников</a:t>
            </a:r>
            <a:r>
              <a:rPr dirty="0" spc="-50" b="0">
                <a:latin typeface="Microsoft Sans Serif"/>
                <a:cs typeface="Microsoft Sans Serif"/>
              </a:rPr>
              <a:t> </a:t>
            </a:r>
            <a:r>
              <a:rPr dirty="0" spc="-10" b="0">
                <a:latin typeface="Microsoft Sans Serif"/>
                <a:cs typeface="Microsoft Sans Serif"/>
              </a:rPr>
              <a:t>вебинаров</a:t>
            </a:r>
            <a:r>
              <a:rPr dirty="0" spc="-45" b="0">
                <a:latin typeface="Microsoft Sans Serif"/>
                <a:cs typeface="Microsoft Sans Serif"/>
              </a:rPr>
              <a:t> </a:t>
            </a:r>
            <a:r>
              <a:rPr dirty="0" spc="-50" b="0">
                <a:latin typeface="Microsoft Sans Serif"/>
                <a:cs typeface="Microsoft Sans Serif"/>
              </a:rPr>
              <a:t>и </a:t>
            </a:r>
            <a:r>
              <a:rPr dirty="0" spc="-25" b="0">
                <a:latin typeface="Microsoft Sans Serif"/>
                <a:cs typeface="Microsoft Sans Serif"/>
              </a:rPr>
              <a:t>подписчиков</a:t>
            </a:r>
            <a:r>
              <a:rPr dirty="0" spc="-35" b="0">
                <a:latin typeface="Microsoft Sans Serif"/>
                <a:cs typeface="Microsoft Sans Serif"/>
              </a:rPr>
              <a:t> </a:t>
            </a:r>
            <a:r>
              <a:rPr dirty="0" b="0">
                <a:latin typeface="Microsoft Sans Serif"/>
                <a:cs typeface="Microsoft Sans Serif"/>
              </a:rPr>
              <a:t>каналов</a:t>
            </a:r>
            <a:r>
              <a:rPr dirty="0" spc="-35" b="0">
                <a:latin typeface="Microsoft Sans Serif"/>
                <a:cs typeface="Microsoft Sans Serif"/>
              </a:rPr>
              <a:t> </a:t>
            </a:r>
            <a:r>
              <a:rPr dirty="0" b="0">
                <a:latin typeface="Microsoft Sans Serif"/>
                <a:cs typeface="Microsoft Sans Serif"/>
              </a:rPr>
              <a:t>в</a:t>
            </a:r>
            <a:r>
              <a:rPr dirty="0" spc="-25" b="0">
                <a:latin typeface="Microsoft Sans Serif"/>
                <a:cs typeface="Microsoft Sans Serif"/>
              </a:rPr>
              <a:t> </a:t>
            </a:r>
            <a:r>
              <a:rPr dirty="0" u="heavy" b="0">
                <a:solidFill>
                  <a:srgbClr val="E40071"/>
                </a:solidFill>
                <a:uFill>
                  <a:solidFill>
                    <a:srgbClr val="E40071"/>
                  </a:solidFill>
                </a:uFill>
                <a:latin typeface="Microsoft Sans Serif"/>
                <a:cs typeface="Microsoft Sans Serif"/>
                <a:hlinkClick r:id="rId6"/>
              </a:rPr>
              <a:t>MAX</a:t>
            </a:r>
            <a:r>
              <a:rPr dirty="0" spc="-20" b="0">
                <a:solidFill>
                  <a:srgbClr val="E40071"/>
                </a:solidFill>
                <a:latin typeface="Microsoft Sans Serif"/>
                <a:cs typeface="Microsoft Sans Serif"/>
              </a:rPr>
              <a:t> </a:t>
            </a:r>
            <a:r>
              <a:rPr dirty="0" b="0">
                <a:latin typeface="Microsoft Sans Serif"/>
                <a:cs typeface="Microsoft Sans Serif"/>
              </a:rPr>
              <a:t>и</a:t>
            </a:r>
            <a:r>
              <a:rPr dirty="0" spc="-25" b="0">
                <a:latin typeface="Microsoft Sans Serif"/>
                <a:cs typeface="Microsoft Sans Serif"/>
              </a:rPr>
              <a:t> </a:t>
            </a:r>
            <a:r>
              <a:rPr dirty="0" u="heavy" spc="-10" b="0">
                <a:solidFill>
                  <a:srgbClr val="E40071"/>
                </a:solidFill>
                <a:uFill>
                  <a:solidFill>
                    <a:srgbClr val="E40071"/>
                  </a:solidFill>
                </a:uFill>
                <a:latin typeface="Microsoft Sans Serif"/>
                <a:cs typeface="Microsoft Sans Serif"/>
                <a:hlinkClick r:id="rId7"/>
              </a:rPr>
              <a:t>Telegram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14808" rIns="0" bIns="0" rtlCol="0" vert="horz">
            <a:spAutoFit/>
          </a:bodyPr>
          <a:lstStyle/>
          <a:p>
            <a:pPr marL="3810">
              <a:lnSpc>
                <a:spcPct val="100000"/>
              </a:lnSpc>
              <a:spcBef>
                <a:spcPts val="100"/>
              </a:spcBef>
            </a:pPr>
            <a:r>
              <a:rPr dirty="0" spc="-10">
                <a:latin typeface="Arial"/>
                <a:cs typeface="Arial"/>
              </a:rPr>
              <a:t>Команда</a:t>
            </a:r>
            <a:r>
              <a:rPr dirty="0" spc="-12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обучения</a:t>
            </a:r>
            <a:r>
              <a:rPr dirty="0" spc="-12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и</a:t>
            </a:r>
            <a:r>
              <a:rPr dirty="0" spc="-12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поддержки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72421" y="2706229"/>
            <a:ext cx="12360910" cy="1031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7500"/>
              </a:lnSpc>
              <a:spcBef>
                <a:spcPts val="100"/>
              </a:spcBef>
            </a:pPr>
            <a:r>
              <a:rPr dirty="0" sz="2400" b="1">
                <a:latin typeface="Arial"/>
                <a:cs typeface="Arial"/>
              </a:rPr>
              <a:t>Вас</a:t>
            </a:r>
            <a:r>
              <a:rPr dirty="0" sz="2400" spc="-6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будут</a:t>
            </a:r>
            <a:r>
              <a:rPr dirty="0" sz="2400" spc="-60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сопровождать</a:t>
            </a:r>
            <a:r>
              <a:rPr dirty="0" sz="2400" spc="-6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и</a:t>
            </a:r>
            <a:r>
              <a:rPr dirty="0" sz="2400" spc="-6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обучать</a:t>
            </a:r>
            <a:r>
              <a:rPr dirty="0" sz="2400" spc="-6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наши</a:t>
            </a:r>
            <a:r>
              <a:rPr dirty="0" sz="2400" spc="-65" b="1">
                <a:latin typeface="Arial"/>
                <a:cs typeface="Arial"/>
              </a:rPr>
              <a:t> </a:t>
            </a:r>
            <a:r>
              <a:rPr dirty="0" sz="2400" spc="-20" b="1">
                <a:latin typeface="Arial"/>
                <a:cs typeface="Arial"/>
              </a:rPr>
              <a:t>методологи</a:t>
            </a:r>
            <a:r>
              <a:rPr dirty="0" sz="2400" spc="-6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–</a:t>
            </a:r>
            <a:r>
              <a:rPr dirty="0" sz="2400" spc="-6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в</a:t>
            </a:r>
            <a:r>
              <a:rPr dirty="0" sz="2400" spc="-6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прошлом</a:t>
            </a:r>
            <a:r>
              <a:rPr dirty="0" sz="2400" spc="-60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руководители </a:t>
            </a:r>
            <a:r>
              <a:rPr dirty="0" sz="2400" b="1">
                <a:latin typeface="Arial"/>
                <a:cs typeface="Arial"/>
              </a:rPr>
              <a:t>ПЭО</a:t>
            </a:r>
            <a:r>
              <a:rPr dirty="0" sz="2400" spc="-7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и</a:t>
            </a:r>
            <a:r>
              <a:rPr dirty="0" sz="2400" spc="-70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главные</a:t>
            </a:r>
            <a:r>
              <a:rPr dirty="0" sz="2400" spc="-70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бухгалтера,</a:t>
            </a:r>
            <a:r>
              <a:rPr dirty="0" sz="2400" spc="-70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которые: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780359" y="4229671"/>
            <a:ext cx="514350" cy="514350"/>
            <a:chOff x="780359" y="4229671"/>
            <a:chExt cx="514350" cy="514350"/>
          </a:xfrm>
        </p:grpSpPr>
        <p:sp>
          <p:nvSpPr>
            <p:cNvPr id="5" name="object 5" descr=""/>
            <p:cNvSpPr/>
            <p:nvPr/>
          </p:nvSpPr>
          <p:spPr>
            <a:xfrm>
              <a:off x="785121" y="4234434"/>
              <a:ext cx="504825" cy="504825"/>
            </a:xfrm>
            <a:custGeom>
              <a:avLst/>
              <a:gdLst/>
              <a:ahLst/>
              <a:cxnLst/>
              <a:rect l="l" t="t" r="r" b="b"/>
              <a:pathLst>
                <a:path w="504825" h="504825">
                  <a:moveTo>
                    <a:pt x="410401" y="504599"/>
                  </a:moveTo>
                  <a:lnTo>
                    <a:pt x="94198" y="504599"/>
                  </a:lnTo>
                  <a:lnTo>
                    <a:pt x="57532" y="497197"/>
                  </a:lnTo>
                  <a:lnTo>
                    <a:pt x="27590" y="477009"/>
                  </a:lnTo>
                  <a:lnTo>
                    <a:pt x="7402" y="447067"/>
                  </a:lnTo>
                  <a:lnTo>
                    <a:pt x="0" y="410400"/>
                  </a:lnTo>
                  <a:lnTo>
                    <a:pt x="0" y="94198"/>
                  </a:lnTo>
                  <a:lnTo>
                    <a:pt x="7402" y="57532"/>
                  </a:lnTo>
                  <a:lnTo>
                    <a:pt x="27590" y="27590"/>
                  </a:lnTo>
                  <a:lnTo>
                    <a:pt x="57532" y="7402"/>
                  </a:lnTo>
                  <a:lnTo>
                    <a:pt x="94198" y="0"/>
                  </a:lnTo>
                  <a:lnTo>
                    <a:pt x="410401" y="0"/>
                  </a:lnTo>
                  <a:lnTo>
                    <a:pt x="462662" y="15826"/>
                  </a:lnTo>
                  <a:lnTo>
                    <a:pt x="497429" y="58150"/>
                  </a:lnTo>
                  <a:lnTo>
                    <a:pt x="504599" y="94198"/>
                  </a:lnTo>
                  <a:lnTo>
                    <a:pt x="504599" y="410400"/>
                  </a:lnTo>
                  <a:lnTo>
                    <a:pt x="497197" y="447067"/>
                  </a:lnTo>
                  <a:lnTo>
                    <a:pt x="477009" y="477009"/>
                  </a:lnTo>
                  <a:lnTo>
                    <a:pt x="447067" y="497197"/>
                  </a:lnTo>
                  <a:lnTo>
                    <a:pt x="410401" y="504599"/>
                  </a:lnTo>
                  <a:close/>
                </a:path>
              </a:pathLst>
            </a:custGeom>
            <a:solidFill>
              <a:srgbClr val="FFCC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85121" y="4234434"/>
              <a:ext cx="504825" cy="504825"/>
            </a:xfrm>
            <a:custGeom>
              <a:avLst/>
              <a:gdLst/>
              <a:ahLst/>
              <a:cxnLst/>
              <a:rect l="l" t="t" r="r" b="b"/>
              <a:pathLst>
                <a:path w="504825" h="504825">
                  <a:moveTo>
                    <a:pt x="0" y="94198"/>
                  </a:moveTo>
                  <a:lnTo>
                    <a:pt x="7402" y="57532"/>
                  </a:lnTo>
                  <a:lnTo>
                    <a:pt x="27590" y="27590"/>
                  </a:lnTo>
                  <a:lnTo>
                    <a:pt x="57532" y="7402"/>
                  </a:lnTo>
                  <a:lnTo>
                    <a:pt x="94198" y="0"/>
                  </a:lnTo>
                  <a:lnTo>
                    <a:pt x="410401" y="0"/>
                  </a:lnTo>
                  <a:lnTo>
                    <a:pt x="462662" y="15826"/>
                  </a:lnTo>
                  <a:lnTo>
                    <a:pt x="497429" y="58150"/>
                  </a:lnTo>
                  <a:lnTo>
                    <a:pt x="504599" y="94198"/>
                  </a:lnTo>
                  <a:lnTo>
                    <a:pt x="504599" y="410400"/>
                  </a:lnTo>
                  <a:lnTo>
                    <a:pt x="497197" y="447067"/>
                  </a:lnTo>
                  <a:lnTo>
                    <a:pt x="477009" y="477009"/>
                  </a:lnTo>
                  <a:lnTo>
                    <a:pt x="447067" y="497197"/>
                  </a:lnTo>
                  <a:lnTo>
                    <a:pt x="410401" y="504599"/>
                  </a:lnTo>
                  <a:lnTo>
                    <a:pt x="94198" y="504599"/>
                  </a:lnTo>
                  <a:lnTo>
                    <a:pt x="57532" y="497197"/>
                  </a:lnTo>
                  <a:lnTo>
                    <a:pt x="27590" y="477009"/>
                  </a:lnTo>
                  <a:lnTo>
                    <a:pt x="7402" y="447067"/>
                  </a:lnTo>
                  <a:lnTo>
                    <a:pt x="0" y="410400"/>
                  </a:lnTo>
                  <a:lnTo>
                    <a:pt x="0" y="94198"/>
                  </a:lnTo>
                  <a:close/>
                </a:path>
              </a:pathLst>
            </a:custGeom>
            <a:ln w="9524">
              <a:solidFill>
                <a:srgbClr val="E4B2C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9180" y="4276463"/>
              <a:ext cx="336470" cy="420528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1581259" y="4060191"/>
            <a:ext cx="2397760" cy="878840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dirty="0" sz="1800">
                <a:latin typeface="Microsoft Sans Serif"/>
                <a:cs typeface="Microsoft Sans Serif"/>
              </a:rPr>
              <a:t>Знают</a:t>
            </a:r>
            <a:r>
              <a:rPr dirty="0" sz="1800" spc="-85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специфику</a:t>
            </a:r>
            <a:r>
              <a:rPr dirty="0" sz="1800" spc="-75">
                <a:latin typeface="Microsoft Sans Serif"/>
                <a:cs typeface="Microsoft Sans Serif"/>
              </a:rPr>
              <a:t> </a:t>
            </a:r>
            <a:r>
              <a:rPr dirty="0" sz="1800" spc="-40">
                <a:latin typeface="Microsoft Sans Serif"/>
                <a:cs typeface="Microsoft Sans Serif"/>
              </a:rPr>
              <a:t>ГОЗ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1800" spc="-10">
                <a:latin typeface="Microsoft Sans Serif"/>
                <a:cs typeface="Microsoft Sans Serif"/>
              </a:rPr>
              <a:t>«изнутри»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4946799" y="4229671"/>
            <a:ext cx="514350" cy="514350"/>
            <a:chOff x="4946799" y="4229671"/>
            <a:chExt cx="514350" cy="514350"/>
          </a:xfrm>
        </p:grpSpPr>
        <p:sp>
          <p:nvSpPr>
            <p:cNvPr id="10" name="object 10" descr=""/>
            <p:cNvSpPr/>
            <p:nvPr/>
          </p:nvSpPr>
          <p:spPr>
            <a:xfrm>
              <a:off x="4951562" y="4234434"/>
              <a:ext cx="504825" cy="504825"/>
            </a:xfrm>
            <a:custGeom>
              <a:avLst/>
              <a:gdLst/>
              <a:ahLst/>
              <a:cxnLst/>
              <a:rect l="l" t="t" r="r" b="b"/>
              <a:pathLst>
                <a:path w="504825" h="504825">
                  <a:moveTo>
                    <a:pt x="410401" y="504599"/>
                  </a:moveTo>
                  <a:lnTo>
                    <a:pt x="94198" y="504599"/>
                  </a:lnTo>
                  <a:lnTo>
                    <a:pt x="57532" y="497197"/>
                  </a:lnTo>
                  <a:lnTo>
                    <a:pt x="27590" y="477009"/>
                  </a:lnTo>
                  <a:lnTo>
                    <a:pt x="7402" y="447067"/>
                  </a:lnTo>
                  <a:lnTo>
                    <a:pt x="0" y="410400"/>
                  </a:lnTo>
                  <a:lnTo>
                    <a:pt x="0" y="94198"/>
                  </a:lnTo>
                  <a:lnTo>
                    <a:pt x="7402" y="57532"/>
                  </a:lnTo>
                  <a:lnTo>
                    <a:pt x="27590" y="27590"/>
                  </a:lnTo>
                  <a:lnTo>
                    <a:pt x="57532" y="7402"/>
                  </a:lnTo>
                  <a:lnTo>
                    <a:pt x="94198" y="0"/>
                  </a:lnTo>
                  <a:lnTo>
                    <a:pt x="410401" y="0"/>
                  </a:lnTo>
                  <a:lnTo>
                    <a:pt x="462662" y="15826"/>
                  </a:lnTo>
                  <a:lnTo>
                    <a:pt x="497429" y="58150"/>
                  </a:lnTo>
                  <a:lnTo>
                    <a:pt x="504599" y="94198"/>
                  </a:lnTo>
                  <a:lnTo>
                    <a:pt x="504599" y="410400"/>
                  </a:lnTo>
                  <a:lnTo>
                    <a:pt x="497197" y="447067"/>
                  </a:lnTo>
                  <a:lnTo>
                    <a:pt x="477009" y="477009"/>
                  </a:lnTo>
                  <a:lnTo>
                    <a:pt x="447067" y="497197"/>
                  </a:lnTo>
                  <a:lnTo>
                    <a:pt x="410401" y="504599"/>
                  </a:lnTo>
                  <a:close/>
                </a:path>
              </a:pathLst>
            </a:custGeom>
            <a:solidFill>
              <a:srgbClr val="FFCC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951562" y="4234434"/>
              <a:ext cx="504825" cy="504825"/>
            </a:xfrm>
            <a:custGeom>
              <a:avLst/>
              <a:gdLst/>
              <a:ahLst/>
              <a:cxnLst/>
              <a:rect l="l" t="t" r="r" b="b"/>
              <a:pathLst>
                <a:path w="504825" h="504825">
                  <a:moveTo>
                    <a:pt x="0" y="94198"/>
                  </a:moveTo>
                  <a:lnTo>
                    <a:pt x="7402" y="57532"/>
                  </a:lnTo>
                  <a:lnTo>
                    <a:pt x="27590" y="27590"/>
                  </a:lnTo>
                  <a:lnTo>
                    <a:pt x="57532" y="7402"/>
                  </a:lnTo>
                  <a:lnTo>
                    <a:pt x="94198" y="0"/>
                  </a:lnTo>
                  <a:lnTo>
                    <a:pt x="410401" y="0"/>
                  </a:lnTo>
                  <a:lnTo>
                    <a:pt x="462662" y="15826"/>
                  </a:lnTo>
                  <a:lnTo>
                    <a:pt x="497429" y="58150"/>
                  </a:lnTo>
                  <a:lnTo>
                    <a:pt x="504599" y="94198"/>
                  </a:lnTo>
                  <a:lnTo>
                    <a:pt x="504599" y="410400"/>
                  </a:lnTo>
                  <a:lnTo>
                    <a:pt x="497197" y="447067"/>
                  </a:lnTo>
                  <a:lnTo>
                    <a:pt x="477009" y="477009"/>
                  </a:lnTo>
                  <a:lnTo>
                    <a:pt x="447067" y="497197"/>
                  </a:lnTo>
                  <a:lnTo>
                    <a:pt x="410401" y="504599"/>
                  </a:lnTo>
                  <a:lnTo>
                    <a:pt x="94198" y="504599"/>
                  </a:lnTo>
                  <a:lnTo>
                    <a:pt x="57532" y="497197"/>
                  </a:lnTo>
                  <a:lnTo>
                    <a:pt x="27590" y="477009"/>
                  </a:lnTo>
                  <a:lnTo>
                    <a:pt x="7402" y="447067"/>
                  </a:lnTo>
                  <a:lnTo>
                    <a:pt x="0" y="410400"/>
                  </a:lnTo>
                  <a:lnTo>
                    <a:pt x="0" y="94198"/>
                  </a:lnTo>
                  <a:close/>
                </a:path>
              </a:pathLst>
            </a:custGeom>
            <a:ln w="9524">
              <a:solidFill>
                <a:srgbClr val="E4B2C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35621" y="4276463"/>
              <a:ext cx="336471" cy="420528"/>
            </a:xfrm>
            <a:prstGeom prst="rect">
              <a:avLst/>
            </a:prstGeom>
          </p:spPr>
        </p:pic>
      </p:grpSp>
      <p:sp>
        <p:nvSpPr>
          <p:cNvPr id="13" name="object 13" descr=""/>
          <p:cNvSpPr txBox="1"/>
          <p:nvPr/>
        </p:nvSpPr>
        <p:spPr>
          <a:xfrm>
            <a:off x="5747698" y="4060191"/>
            <a:ext cx="3287395" cy="878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5600"/>
              </a:lnSpc>
              <a:spcBef>
                <a:spcPts val="100"/>
              </a:spcBef>
            </a:pPr>
            <a:r>
              <a:rPr dirty="0" sz="1800">
                <a:latin typeface="Microsoft Sans Serif"/>
                <a:cs typeface="Microsoft Sans Serif"/>
              </a:rPr>
              <a:t>Имеют</a:t>
            </a:r>
            <a:r>
              <a:rPr dirty="0" sz="1800" spc="-60">
                <a:latin typeface="Microsoft Sans Serif"/>
                <a:cs typeface="Microsoft Sans Serif"/>
              </a:rPr>
              <a:t> </a:t>
            </a:r>
            <a:r>
              <a:rPr dirty="0" sz="1800" spc="-30">
                <a:latin typeface="Microsoft Sans Serif"/>
                <a:cs typeface="Microsoft Sans Serif"/>
              </a:rPr>
              <a:t>практический</a:t>
            </a:r>
            <a:r>
              <a:rPr dirty="0" sz="1800" spc="-65">
                <a:latin typeface="Microsoft Sans Serif"/>
                <a:cs typeface="Microsoft Sans Serif"/>
              </a:rPr>
              <a:t> </a:t>
            </a:r>
            <a:r>
              <a:rPr dirty="0" sz="1800" spc="-20">
                <a:latin typeface="Microsoft Sans Serif"/>
                <a:cs typeface="Microsoft Sans Serif"/>
              </a:rPr>
              <a:t>опыт </a:t>
            </a:r>
            <a:r>
              <a:rPr dirty="0" sz="1800" spc="-30">
                <a:latin typeface="Microsoft Sans Serif"/>
                <a:cs typeface="Microsoft Sans Serif"/>
              </a:rPr>
              <a:t>подготовки</a:t>
            </a:r>
            <a:r>
              <a:rPr dirty="0" sz="1800" spc="-45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и</a:t>
            </a:r>
            <a:r>
              <a:rPr dirty="0" sz="1800" spc="-40">
                <a:latin typeface="Microsoft Sans Serif"/>
                <a:cs typeface="Microsoft Sans Serif"/>
              </a:rPr>
              <a:t> </a:t>
            </a:r>
            <a:r>
              <a:rPr dirty="0" sz="1800">
                <a:latin typeface="Microsoft Sans Serif"/>
                <a:cs typeface="Microsoft Sans Serif"/>
              </a:rPr>
              <a:t>сдачи</a:t>
            </a:r>
            <a:r>
              <a:rPr dirty="0" sz="1800" spc="-40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отчетности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9674090" y="4229671"/>
            <a:ext cx="514350" cy="514350"/>
            <a:chOff x="9674090" y="4229671"/>
            <a:chExt cx="514350" cy="514350"/>
          </a:xfrm>
        </p:grpSpPr>
        <p:sp>
          <p:nvSpPr>
            <p:cNvPr id="15" name="object 15" descr=""/>
            <p:cNvSpPr/>
            <p:nvPr/>
          </p:nvSpPr>
          <p:spPr>
            <a:xfrm>
              <a:off x="9678852" y="4234434"/>
              <a:ext cx="504825" cy="504825"/>
            </a:xfrm>
            <a:custGeom>
              <a:avLst/>
              <a:gdLst/>
              <a:ahLst/>
              <a:cxnLst/>
              <a:rect l="l" t="t" r="r" b="b"/>
              <a:pathLst>
                <a:path w="504825" h="504825">
                  <a:moveTo>
                    <a:pt x="410400" y="504599"/>
                  </a:moveTo>
                  <a:lnTo>
                    <a:pt x="94198" y="504599"/>
                  </a:lnTo>
                  <a:lnTo>
                    <a:pt x="57532" y="497197"/>
                  </a:lnTo>
                  <a:lnTo>
                    <a:pt x="27590" y="477009"/>
                  </a:lnTo>
                  <a:lnTo>
                    <a:pt x="7402" y="447067"/>
                  </a:lnTo>
                  <a:lnTo>
                    <a:pt x="0" y="410400"/>
                  </a:lnTo>
                  <a:lnTo>
                    <a:pt x="0" y="94198"/>
                  </a:lnTo>
                  <a:lnTo>
                    <a:pt x="7402" y="57532"/>
                  </a:lnTo>
                  <a:lnTo>
                    <a:pt x="27590" y="27590"/>
                  </a:lnTo>
                  <a:lnTo>
                    <a:pt x="57532" y="7402"/>
                  </a:lnTo>
                  <a:lnTo>
                    <a:pt x="94198" y="0"/>
                  </a:lnTo>
                  <a:lnTo>
                    <a:pt x="410400" y="0"/>
                  </a:lnTo>
                  <a:lnTo>
                    <a:pt x="462662" y="15826"/>
                  </a:lnTo>
                  <a:lnTo>
                    <a:pt x="497429" y="58150"/>
                  </a:lnTo>
                  <a:lnTo>
                    <a:pt x="504599" y="94198"/>
                  </a:lnTo>
                  <a:lnTo>
                    <a:pt x="504599" y="410400"/>
                  </a:lnTo>
                  <a:lnTo>
                    <a:pt x="497197" y="447067"/>
                  </a:lnTo>
                  <a:lnTo>
                    <a:pt x="477009" y="477009"/>
                  </a:lnTo>
                  <a:lnTo>
                    <a:pt x="447067" y="497197"/>
                  </a:lnTo>
                  <a:lnTo>
                    <a:pt x="410400" y="504599"/>
                  </a:lnTo>
                  <a:close/>
                </a:path>
              </a:pathLst>
            </a:custGeom>
            <a:solidFill>
              <a:srgbClr val="FFCC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9678852" y="4234434"/>
              <a:ext cx="504825" cy="504825"/>
            </a:xfrm>
            <a:custGeom>
              <a:avLst/>
              <a:gdLst/>
              <a:ahLst/>
              <a:cxnLst/>
              <a:rect l="l" t="t" r="r" b="b"/>
              <a:pathLst>
                <a:path w="504825" h="504825">
                  <a:moveTo>
                    <a:pt x="0" y="94198"/>
                  </a:moveTo>
                  <a:lnTo>
                    <a:pt x="7402" y="57532"/>
                  </a:lnTo>
                  <a:lnTo>
                    <a:pt x="27590" y="27590"/>
                  </a:lnTo>
                  <a:lnTo>
                    <a:pt x="57532" y="7402"/>
                  </a:lnTo>
                  <a:lnTo>
                    <a:pt x="94198" y="0"/>
                  </a:lnTo>
                  <a:lnTo>
                    <a:pt x="410400" y="0"/>
                  </a:lnTo>
                  <a:lnTo>
                    <a:pt x="462662" y="15826"/>
                  </a:lnTo>
                  <a:lnTo>
                    <a:pt x="497429" y="58150"/>
                  </a:lnTo>
                  <a:lnTo>
                    <a:pt x="504599" y="94198"/>
                  </a:lnTo>
                  <a:lnTo>
                    <a:pt x="504599" y="410400"/>
                  </a:lnTo>
                  <a:lnTo>
                    <a:pt x="497197" y="447067"/>
                  </a:lnTo>
                  <a:lnTo>
                    <a:pt x="477009" y="477009"/>
                  </a:lnTo>
                  <a:lnTo>
                    <a:pt x="447067" y="497197"/>
                  </a:lnTo>
                  <a:lnTo>
                    <a:pt x="410400" y="504599"/>
                  </a:lnTo>
                  <a:lnTo>
                    <a:pt x="94198" y="504599"/>
                  </a:lnTo>
                  <a:lnTo>
                    <a:pt x="57532" y="497197"/>
                  </a:lnTo>
                  <a:lnTo>
                    <a:pt x="27590" y="477009"/>
                  </a:lnTo>
                  <a:lnTo>
                    <a:pt x="7402" y="447067"/>
                  </a:lnTo>
                  <a:lnTo>
                    <a:pt x="0" y="410400"/>
                  </a:lnTo>
                  <a:lnTo>
                    <a:pt x="0" y="94198"/>
                  </a:lnTo>
                  <a:close/>
                </a:path>
              </a:pathLst>
            </a:custGeom>
            <a:ln w="9524">
              <a:solidFill>
                <a:srgbClr val="E4B2C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62910" y="4276463"/>
              <a:ext cx="336470" cy="420528"/>
            </a:xfrm>
            <a:prstGeom prst="rect">
              <a:avLst/>
            </a:prstGeom>
          </p:spPr>
        </p:pic>
      </p:grpSp>
      <p:sp>
        <p:nvSpPr>
          <p:cNvPr id="18" name="object 18" descr=""/>
          <p:cNvSpPr txBox="1"/>
          <p:nvPr/>
        </p:nvSpPr>
        <p:spPr>
          <a:xfrm>
            <a:off x="10474989" y="4060191"/>
            <a:ext cx="3315970" cy="878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5600"/>
              </a:lnSpc>
              <a:spcBef>
                <a:spcPts val="100"/>
              </a:spcBef>
            </a:pPr>
            <a:r>
              <a:rPr dirty="0" sz="1800" spc="-20">
                <a:latin typeface="Microsoft Sans Serif"/>
                <a:cs typeface="Microsoft Sans Serif"/>
              </a:rPr>
              <a:t>Успешно</a:t>
            </a:r>
            <a:r>
              <a:rPr dirty="0" sz="1800" spc="-15">
                <a:latin typeface="Microsoft Sans Serif"/>
                <a:cs typeface="Microsoft Sans Serif"/>
              </a:rPr>
              <a:t> </a:t>
            </a:r>
            <a:r>
              <a:rPr dirty="0" sz="1800" spc="-20">
                <a:latin typeface="Microsoft Sans Serif"/>
                <a:cs typeface="Microsoft Sans Serif"/>
              </a:rPr>
              <a:t>взаимодействовали</a:t>
            </a:r>
            <a:r>
              <a:rPr dirty="0" sz="1800" spc="-15">
                <a:latin typeface="Microsoft Sans Serif"/>
                <a:cs typeface="Microsoft Sans Serif"/>
              </a:rPr>
              <a:t> </a:t>
            </a:r>
            <a:r>
              <a:rPr dirty="0" sz="1800" spc="-50">
                <a:latin typeface="Microsoft Sans Serif"/>
                <a:cs typeface="Microsoft Sans Serif"/>
              </a:rPr>
              <a:t>с </a:t>
            </a:r>
            <a:r>
              <a:rPr dirty="0" sz="1800" spc="-10">
                <a:latin typeface="Microsoft Sans Serif"/>
                <a:cs typeface="Microsoft Sans Serif"/>
              </a:rPr>
              <a:t>проверяющими</a:t>
            </a:r>
            <a:r>
              <a:rPr dirty="0" sz="1800" spc="-75">
                <a:latin typeface="Microsoft Sans Serif"/>
                <a:cs typeface="Microsoft Sans Serif"/>
              </a:rPr>
              <a:t> </a:t>
            </a:r>
            <a:r>
              <a:rPr dirty="0" sz="1800" spc="-10">
                <a:latin typeface="Microsoft Sans Serif"/>
                <a:cs typeface="Microsoft Sans Serif"/>
              </a:rPr>
              <a:t>органами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772421" y="5522273"/>
            <a:ext cx="12576810" cy="878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0000"/>
              </a:lnSpc>
              <a:spcBef>
                <a:spcPts val="100"/>
              </a:spcBef>
            </a:pPr>
            <a:r>
              <a:rPr dirty="0" sz="2000">
                <a:latin typeface="Microsoft Sans Serif"/>
                <a:cs typeface="Microsoft Sans Serif"/>
              </a:rPr>
              <a:t>Этот</a:t>
            </a:r>
            <a:r>
              <a:rPr dirty="0" sz="2000" spc="-6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опыт</a:t>
            </a:r>
            <a:r>
              <a:rPr dirty="0" sz="2000" spc="-65">
                <a:latin typeface="Microsoft Sans Serif"/>
                <a:cs typeface="Microsoft Sans Serif"/>
              </a:rPr>
              <a:t> </a:t>
            </a:r>
            <a:r>
              <a:rPr dirty="0" sz="2000" spc="-30">
                <a:latin typeface="Microsoft Sans Serif"/>
                <a:cs typeface="Microsoft Sans Serif"/>
              </a:rPr>
              <a:t>позволяет</a:t>
            </a:r>
            <a:r>
              <a:rPr dirty="0" sz="2000" spc="-6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нам</a:t>
            </a:r>
            <a:r>
              <a:rPr dirty="0" sz="2000" spc="-6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не</a:t>
            </a:r>
            <a:r>
              <a:rPr dirty="0" sz="2000" spc="-6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просто</a:t>
            </a:r>
            <a:r>
              <a:rPr dirty="0" sz="2000" spc="-6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давать</a:t>
            </a:r>
            <a:r>
              <a:rPr dirty="0" sz="2000" spc="-60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рекомендации,</a:t>
            </a:r>
            <a:r>
              <a:rPr dirty="0" sz="2000" spc="-6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а</a:t>
            </a:r>
            <a:r>
              <a:rPr dirty="0" sz="2000" spc="-6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предлагать</a:t>
            </a:r>
            <a:r>
              <a:rPr dirty="0" sz="2000" spc="-45">
                <a:latin typeface="Microsoft Sans Serif"/>
                <a:cs typeface="Microsoft Sans Serif"/>
              </a:rPr>
              <a:t> </a:t>
            </a:r>
            <a:r>
              <a:rPr dirty="0" sz="2000" b="1">
                <a:latin typeface="Arial"/>
                <a:cs typeface="Arial"/>
              </a:rPr>
              <a:t>решения,</a:t>
            </a:r>
            <a:r>
              <a:rPr dirty="0" sz="2000" spc="-85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которые</a:t>
            </a:r>
            <a:r>
              <a:rPr dirty="0" sz="2000" spc="-85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работают</a:t>
            </a:r>
            <a:r>
              <a:rPr dirty="0" sz="2000" spc="-80" b="1">
                <a:latin typeface="Arial"/>
                <a:cs typeface="Arial"/>
              </a:rPr>
              <a:t> </a:t>
            </a:r>
            <a:r>
              <a:rPr dirty="0" sz="2000" spc="-25">
                <a:latin typeface="Microsoft Sans Serif"/>
                <a:cs typeface="Microsoft Sans Serif"/>
              </a:rPr>
              <a:t>на практике</a:t>
            </a:r>
            <a:r>
              <a:rPr dirty="0" sz="2000" spc="-3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и</a:t>
            </a:r>
            <a:r>
              <a:rPr dirty="0" sz="2000" spc="-30">
                <a:latin typeface="Microsoft Sans Serif"/>
                <a:cs typeface="Microsoft Sans Serif"/>
              </a:rPr>
              <a:t> </a:t>
            </a:r>
            <a:r>
              <a:rPr dirty="0" sz="2000" spc="-25">
                <a:latin typeface="Microsoft Sans Serif"/>
                <a:cs typeface="Microsoft Sans Serif"/>
              </a:rPr>
              <a:t>помогают</a:t>
            </a:r>
            <a:r>
              <a:rPr dirty="0" sz="2000" spc="-30">
                <a:latin typeface="Microsoft Sans Serif"/>
                <a:cs typeface="Microsoft Sans Serif"/>
              </a:rPr>
              <a:t> избежать </a:t>
            </a:r>
            <a:r>
              <a:rPr dirty="0" sz="2000">
                <a:latin typeface="Microsoft Sans Serif"/>
                <a:cs typeface="Microsoft Sans Serif"/>
              </a:rPr>
              <a:t>штрафов</a:t>
            </a:r>
            <a:r>
              <a:rPr dirty="0" sz="2000" spc="-2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и</a:t>
            </a:r>
            <a:r>
              <a:rPr dirty="0" sz="2000" spc="-30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ошибок.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9575" y="1342790"/>
            <a:ext cx="1094749" cy="1306019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819575" y="2717493"/>
            <a:ext cx="1095375" cy="3966845"/>
            <a:chOff x="819575" y="2717493"/>
            <a:chExt cx="1095375" cy="3966845"/>
          </a:xfrm>
        </p:grpSpPr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9575" y="2717493"/>
              <a:ext cx="1094749" cy="2620701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9575" y="5377836"/>
              <a:ext cx="1094749" cy="1306019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64247" rIns="0" bIns="0" rtlCol="0" vert="horz">
            <a:spAutoFit/>
          </a:bodyPr>
          <a:lstStyle/>
          <a:p>
            <a:pPr marL="1390650">
              <a:lnSpc>
                <a:spcPct val="100000"/>
              </a:lnSpc>
              <a:spcBef>
                <a:spcPts val="95"/>
              </a:spcBef>
            </a:pPr>
            <a:r>
              <a:rPr dirty="0" sz="2400" spc="-30" b="0">
                <a:latin typeface="Microsoft Sans Serif"/>
                <a:cs typeface="Microsoft Sans Serif"/>
              </a:rPr>
              <a:t>Разбор</a:t>
            </a:r>
            <a:r>
              <a:rPr dirty="0" sz="2400" spc="-105" b="0">
                <a:latin typeface="Microsoft Sans Serif"/>
                <a:cs typeface="Microsoft Sans Serif"/>
              </a:rPr>
              <a:t> </a:t>
            </a:r>
            <a:r>
              <a:rPr dirty="0" sz="2400" spc="-20" b="0">
                <a:latin typeface="Microsoft Sans Serif"/>
                <a:cs typeface="Microsoft Sans Serif"/>
              </a:rPr>
              <a:t>изменений</a:t>
            </a:r>
            <a:r>
              <a:rPr dirty="0" sz="2400" spc="-110" b="0">
                <a:latin typeface="Microsoft Sans Serif"/>
                <a:cs typeface="Microsoft Sans Serif"/>
              </a:rPr>
              <a:t> </a:t>
            </a:r>
            <a:r>
              <a:rPr dirty="0" sz="2400" spc="-30" b="0">
                <a:latin typeface="Microsoft Sans Serif"/>
                <a:cs typeface="Microsoft Sans Serif"/>
              </a:rPr>
              <a:t>законодательства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6670" marR="5080">
              <a:lnSpc>
                <a:spcPct val="100000"/>
              </a:lnSpc>
              <a:spcBef>
                <a:spcPts val="95"/>
              </a:spcBef>
            </a:pPr>
            <a:r>
              <a:rPr dirty="0"/>
              <a:t>Шаблоны</a:t>
            </a:r>
            <a:r>
              <a:rPr dirty="0" spc="-65"/>
              <a:t> </a:t>
            </a:r>
            <a:r>
              <a:rPr dirty="0" spc="-25"/>
              <a:t>отчета</a:t>
            </a:r>
            <a:r>
              <a:rPr dirty="0" spc="-60"/>
              <a:t> </a:t>
            </a:r>
            <a:r>
              <a:rPr dirty="0"/>
              <a:t>об</a:t>
            </a:r>
            <a:r>
              <a:rPr dirty="0" spc="-65"/>
              <a:t> </a:t>
            </a:r>
            <a:r>
              <a:rPr dirty="0" spc="-10"/>
              <a:t>исполнении</a:t>
            </a:r>
            <a:r>
              <a:rPr dirty="0" spc="-65"/>
              <a:t> </a:t>
            </a:r>
            <a:r>
              <a:rPr dirty="0" spc="-75"/>
              <a:t>ГОЗ</a:t>
            </a:r>
            <a:r>
              <a:rPr dirty="0" spc="-60"/>
              <a:t> </a:t>
            </a:r>
            <a:r>
              <a:rPr dirty="0"/>
              <a:t>и</a:t>
            </a:r>
            <a:r>
              <a:rPr dirty="0" spc="-65"/>
              <a:t> </a:t>
            </a:r>
            <a:r>
              <a:rPr dirty="0"/>
              <a:t>форм</a:t>
            </a:r>
            <a:r>
              <a:rPr dirty="0" spc="-45"/>
              <a:t> </a:t>
            </a:r>
            <a:r>
              <a:rPr dirty="0" spc="-20"/>
              <a:t>РКМ, </a:t>
            </a:r>
            <a:r>
              <a:rPr dirty="0" spc="-10"/>
              <a:t>пример</a:t>
            </a:r>
            <a:r>
              <a:rPr dirty="0" spc="-90"/>
              <a:t> </a:t>
            </a:r>
            <a:r>
              <a:rPr dirty="0" spc="-25"/>
              <a:t>заполнения</a:t>
            </a:r>
            <a:r>
              <a:rPr dirty="0" spc="-95"/>
              <a:t> </a:t>
            </a:r>
            <a:r>
              <a:rPr dirty="0" spc="-10"/>
              <a:t>расходной</a:t>
            </a:r>
            <a:r>
              <a:rPr dirty="0" spc="-95"/>
              <a:t> </a:t>
            </a:r>
            <a:r>
              <a:rPr dirty="0" spc="-10"/>
              <a:t>декларации</a:t>
            </a:r>
          </a:p>
          <a:p>
            <a:pPr>
              <a:lnSpc>
                <a:spcPct val="100000"/>
              </a:lnSpc>
              <a:spcBef>
                <a:spcPts val="1870"/>
              </a:spcBef>
            </a:pPr>
          </a:p>
          <a:p>
            <a:pPr marL="12700" marR="2788920">
              <a:lnSpc>
                <a:spcPct val="100000"/>
              </a:lnSpc>
              <a:spcBef>
                <a:spcPts val="5"/>
              </a:spcBef>
            </a:pPr>
            <a:r>
              <a:rPr dirty="0" spc="-30"/>
              <a:t>Разбор</a:t>
            </a:r>
            <a:r>
              <a:rPr dirty="0" spc="-110"/>
              <a:t> </a:t>
            </a:r>
            <a:r>
              <a:rPr dirty="0" spc="-20"/>
              <a:t>актуальной</a:t>
            </a:r>
            <a:r>
              <a:rPr dirty="0" spc="-114"/>
              <a:t> </a:t>
            </a:r>
            <a:r>
              <a:rPr dirty="0" spc="-10"/>
              <a:t>судебной</a:t>
            </a:r>
            <a:r>
              <a:rPr dirty="0" spc="-110"/>
              <a:t> </a:t>
            </a:r>
            <a:r>
              <a:rPr dirty="0" spc="-50"/>
              <a:t>и </a:t>
            </a:r>
            <a:r>
              <a:rPr dirty="0" spc="-25"/>
              <a:t>арбитражной</a:t>
            </a:r>
            <a:r>
              <a:rPr dirty="0" spc="-55"/>
              <a:t> </a:t>
            </a:r>
            <a:r>
              <a:rPr dirty="0" spc="-10"/>
              <a:t>практики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2159638" y="5634636"/>
            <a:ext cx="5572760" cy="7556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400" spc="-10">
                <a:latin typeface="Microsoft Sans Serif"/>
                <a:cs typeface="Microsoft Sans Serif"/>
              </a:rPr>
              <a:t>Материалы</a:t>
            </a:r>
            <a:r>
              <a:rPr dirty="0" sz="2400" spc="-95">
                <a:latin typeface="Microsoft Sans Serif"/>
                <a:cs typeface="Microsoft Sans Serif"/>
              </a:rPr>
              <a:t> </a:t>
            </a:r>
            <a:r>
              <a:rPr dirty="0" sz="2400" spc="-10">
                <a:latin typeface="Microsoft Sans Serif"/>
                <a:cs typeface="Microsoft Sans Serif"/>
              </a:rPr>
              <a:t>вебинаров,</a:t>
            </a:r>
            <a:r>
              <a:rPr dirty="0" sz="2400" spc="-95">
                <a:latin typeface="Microsoft Sans Serif"/>
                <a:cs typeface="Microsoft Sans Serif"/>
              </a:rPr>
              <a:t> </a:t>
            </a:r>
            <a:r>
              <a:rPr dirty="0" sz="2400" spc="-20">
                <a:latin typeface="Microsoft Sans Serif"/>
                <a:cs typeface="Microsoft Sans Serif"/>
              </a:rPr>
              <a:t>конференций</a:t>
            </a:r>
            <a:r>
              <a:rPr dirty="0" sz="2400" spc="-95">
                <a:latin typeface="Microsoft Sans Serif"/>
                <a:cs typeface="Microsoft Sans Serif"/>
              </a:rPr>
              <a:t> </a:t>
            </a:r>
            <a:r>
              <a:rPr dirty="0" sz="2400" spc="-50">
                <a:latin typeface="Microsoft Sans Serif"/>
                <a:cs typeface="Microsoft Sans Serif"/>
              </a:rPr>
              <a:t>и </a:t>
            </a:r>
            <a:r>
              <a:rPr dirty="0" sz="2400" spc="-10">
                <a:latin typeface="Microsoft Sans Serif"/>
                <a:cs typeface="Microsoft Sans Serif"/>
              </a:rPr>
              <a:t>лекций</a:t>
            </a:r>
            <a:r>
              <a:rPr dirty="0" sz="2400" spc="-80">
                <a:latin typeface="Microsoft Sans Serif"/>
                <a:cs typeface="Microsoft Sans Serif"/>
              </a:rPr>
              <a:t> </a:t>
            </a:r>
            <a:r>
              <a:rPr dirty="0" sz="2400">
                <a:latin typeface="Microsoft Sans Serif"/>
                <a:cs typeface="Microsoft Sans Serif"/>
              </a:rPr>
              <a:t>наших</a:t>
            </a:r>
            <a:r>
              <a:rPr dirty="0" sz="2400" spc="-75">
                <a:latin typeface="Microsoft Sans Serif"/>
                <a:cs typeface="Microsoft Sans Serif"/>
              </a:rPr>
              <a:t> </a:t>
            </a:r>
            <a:r>
              <a:rPr dirty="0" sz="2400" spc="-10">
                <a:latin typeface="Microsoft Sans Serif"/>
                <a:cs typeface="Microsoft Sans Serif"/>
              </a:rPr>
              <a:t>аналитиков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0309636" y="5411875"/>
            <a:ext cx="2280285" cy="7556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6350">
              <a:lnSpc>
                <a:spcPct val="100000"/>
              </a:lnSpc>
              <a:spcBef>
                <a:spcPts val="95"/>
              </a:spcBef>
            </a:pPr>
            <a:r>
              <a:rPr dirty="0" sz="2400" spc="-20">
                <a:solidFill>
                  <a:srgbClr val="F1F1F1"/>
                </a:solidFill>
                <a:latin typeface="Microsoft Sans Serif"/>
                <a:cs typeface="Microsoft Sans Serif"/>
              </a:rPr>
              <a:t>Подписаться</a:t>
            </a:r>
            <a:r>
              <a:rPr dirty="0" sz="2400" spc="-60">
                <a:solidFill>
                  <a:srgbClr val="F1F1F1"/>
                </a:solidFill>
                <a:latin typeface="Microsoft Sans Serif"/>
                <a:cs typeface="Microsoft Sans Serif"/>
              </a:rPr>
              <a:t> </a:t>
            </a:r>
            <a:r>
              <a:rPr dirty="0" sz="2400" spc="-25">
                <a:solidFill>
                  <a:srgbClr val="F1F1F1"/>
                </a:solidFill>
                <a:latin typeface="Microsoft Sans Serif"/>
                <a:cs typeface="Microsoft Sans Serif"/>
              </a:rPr>
              <a:t>на </a:t>
            </a:r>
            <a:r>
              <a:rPr dirty="0" sz="2400" spc="-70">
                <a:solidFill>
                  <a:srgbClr val="F1F1F1"/>
                </a:solidFill>
                <a:latin typeface="Microsoft Sans Serif"/>
                <a:cs typeface="Microsoft Sans Serif"/>
              </a:rPr>
              <a:t>Телеграм-</a:t>
            </a:r>
            <a:r>
              <a:rPr dirty="0" sz="2400" spc="-10">
                <a:solidFill>
                  <a:srgbClr val="F1F1F1"/>
                </a:solidFill>
                <a:latin typeface="Microsoft Sans Serif"/>
                <a:cs typeface="Microsoft Sans Serif"/>
              </a:rPr>
              <a:t>канал</a:t>
            </a:r>
            <a:endParaRPr sz="2400">
              <a:latin typeface="Microsoft Sans Serif"/>
              <a:cs typeface="Microsoft Sans Serif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85137" y="1001774"/>
            <a:ext cx="2413924" cy="2944523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019837" y="4283298"/>
            <a:ext cx="2944522" cy="294452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07208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 spc="-90"/>
              <a:t>Контакты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655675" y="2474126"/>
            <a:ext cx="5675630" cy="2329815"/>
            <a:chOff x="655675" y="2474126"/>
            <a:chExt cx="5675630" cy="2329815"/>
          </a:xfrm>
        </p:grpSpPr>
        <p:sp>
          <p:nvSpPr>
            <p:cNvPr id="4" name="object 4" descr=""/>
            <p:cNvSpPr/>
            <p:nvPr/>
          </p:nvSpPr>
          <p:spPr>
            <a:xfrm>
              <a:off x="660437" y="2478889"/>
              <a:ext cx="5666105" cy="2320290"/>
            </a:xfrm>
            <a:custGeom>
              <a:avLst/>
              <a:gdLst/>
              <a:ahLst/>
              <a:cxnLst/>
              <a:rect l="l" t="t" r="r" b="b"/>
              <a:pathLst>
                <a:path w="5666105" h="2320290">
                  <a:moveTo>
                    <a:pt x="5570842" y="2320169"/>
                  </a:moveTo>
                  <a:lnTo>
                    <a:pt x="95266" y="2320169"/>
                  </a:lnTo>
                  <a:lnTo>
                    <a:pt x="58184" y="2312683"/>
                  </a:lnTo>
                  <a:lnTo>
                    <a:pt x="27902" y="2292267"/>
                  </a:lnTo>
                  <a:lnTo>
                    <a:pt x="7486" y="2261985"/>
                  </a:lnTo>
                  <a:lnTo>
                    <a:pt x="0" y="2224903"/>
                  </a:lnTo>
                  <a:lnTo>
                    <a:pt x="0" y="95266"/>
                  </a:lnTo>
                  <a:lnTo>
                    <a:pt x="7486" y="58184"/>
                  </a:lnTo>
                  <a:lnTo>
                    <a:pt x="27902" y="27902"/>
                  </a:lnTo>
                  <a:lnTo>
                    <a:pt x="58184" y="7486"/>
                  </a:lnTo>
                  <a:lnTo>
                    <a:pt x="95266" y="0"/>
                  </a:lnTo>
                  <a:lnTo>
                    <a:pt x="5570842" y="0"/>
                  </a:lnTo>
                  <a:lnTo>
                    <a:pt x="5623696" y="16005"/>
                  </a:lnTo>
                  <a:lnTo>
                    <a:pt x="5658857" y="58809"/>
                  </a:lnTo>
                  <a:lnTo>
                    <a:pt x="5666108" y="95266"/>
                  </a:lnTo>
                  <a:lnTo>
                    <a:pt x="5666108" y="2224903"/>
                  </a:lnTo>
                  <a:lnTo>
                    <a:pt x="5658622" y="2261985"/>
                  </a:lnTo>
                  <a:lnTo>
                    <a:pt x="5638206" y="2292267"/>
                  </a:lnTo>
                  <a:lnTo>
                    <a:pt x="5607924" y="2312683"/>
                  </a:lnTo>
                  <a:lnTo>
                    <a:pt x="5570842" y="2320169"/>
                  </a:lnTo>
                  <a:close/>
                </a:path>
              </a:pathLst>
            </a:custGeom>
            <a:solidFill>
              <a:srgbClr val="FFCC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60437" y="2478889"/>
              <a:ext cx="5666105" cy="2320290"/>
            </a:xfrm>
            <a:custGeom>
              <a:avLst/>
              <a:gdLst/>
              <a:ahLst/>
              <a:cxnLst/>
              <a:rect l="l" t="t" r="r" b="b"/>
              <a:pathLst>
                <a:path w="5666105" h="2320290">
                  <a:moveTo>
                    <a:pt x="0" y="95266"/>
                  </a:moveTo>
                  <a:lnTo>
                    <a:pt x="7486" y="58184"/>
                  </a:lnTo>
                  <a:lnTo>
                    <a:pt x="27902" y="27902"/>
                  </a:lnTo>
                  <a:lnTo>
                    <a:pt x="58184" y="7486"/>
                  </a:lnTo>
                  <a:lnTo>
                    <a:pt x="95266" y="0"/>
                  </a:lnTo>
                  <a:lnTo>
                    <a:pt x="5570842" y="0"/>
                  </a:lnTo>
                  <a:lnTo>
                    <a:pt x="5623696" y="16005"/>
                  </a:lnTo>
                  <a:lnTo>
                    <a:pt x="5658857" y="58809"/>
                  </a:lnTo>
                  <a:lnTo>
                    <a:pt x="5666108" y="95266"/>
                  </a:lnTo>
                  <a:lnTo>
                    <a:pt x="5666108" y="2224903"/>
                  </a:lnTo>
                  <a:lnTo>
                    <a:pt x="5658622" y="2261985"/>
                  </a:lnTo>
                  <a:lnTo>
                    <a:pt x="5638206" y="2292267"/>
                  </a:lnTo>
                  <a:lnTo>
                    <a:pt x="5607924" y="2312683"/>
                  </a:lnTo>
                  <a:lnTo>
                    <a:pt x="5570842" y="2320169"/>
                  </a:lnTo>
                  <a:lnTo>
                    <a:pt x="95266" y="2320169"/>
                  </a:lnTo>
                  <a:lnTo>
                    <a:pt x="58184" y="2312683"/>
                  </a:lnTo>
                  <a:lnTo>
                    <a:pt x="27902" y="2292267"/>
                  </a:lnTo>
                  <a:lnTo>
                    <a:pt x="7486" y="2261985"/>
                  </a:lnTo>
                  <a:lnTo>
                    <a:pt x="0" y="2224903"/>
                  </a:lnTo>
                  <a:lnTo>
                    <a:pt x="0" y="95266"/>
                  </a:lnTo>
                  <a:close/>
                </a:path>
              </a:pathLst>
            </a:custGeom>
            <a:ln w="9524">
              <a:solidFill>
                <a:srgbClr val="E4B2C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086100" y="2518386"/>
            <a:ext cx="2399030" cy="1927225"/>
          </a:xfrm>
          <a:prstGeom prst="rect">
            <a:avLst/>
          </a:prstGeom>
        </p:spPr>
        <p:txBody>
          <a:bodyPr wrap="square" lIns="0" tIns="1841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0"/>
              </a:spcBef>
            </a:pPr>
            <a:r>
              <a:rPr dirty="0" sz="2200" spc="-10" b="1">
                <a:latin typeface="Arial"/>
                <a:cs typeface="Arial"/>
              </a:rPr>
              <a:t>Специалист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30"/>
              </a:spcBef>
            </a:pPr>
            <a:r>
              <a:rPr dirty="0" sz="2000" b="1">
                <a:latin typeface="Arial"/>
                <a:cs typeface="Arial"/>
              </a:rPr>
              <a:t>Анна</a:t>
            </a:r>
            <a:r>
              <a:rPr dirty="0" sz="2000" spc="-70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Филиппова</a:t>
            </a:r>
            <a:r>
              <a:rPr dirty="0" sz="2000" spc="-10">
                <a:latin typeface="Microsoft Sans Serif"/>
                <a:cs typeface="Microsoft Sans Serif"/>
              </a:rPr>
              <a:t>,</a:t>
            </a:r>
            <a:endParaRPr sz="2000">
              <a:latin typeface="Microsoft Sans Serif"/>
              <a:cs typeface="Microsoft Sans Serif"/>
            </a:endParaRPr>
          </a:p>
          <a:p>
            <a:pPr marL="12700" marR="5080">
              <a:lnSpc>
                <a:spcPct val="142500"/>
              </a:lnSpc>
              <a:spcBef>
                <a:spcPts val="509"/>
              </a:spcBef>
            </a:pPr>
            <a:r>
              <a:rPr dirty="0" sz="2000" spc="-25">
                <a:latin typeface="Microsoft Sans Serif"/>
                <a:cs typeface="Microsoft Sans Serif"/>
              </a:rPr>
              <a:t>маркетолог</a:t>
            </a:r>
            <a:r>
              <a:rPr dirty="0" sz="2000" spc="-7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линейки </a:t>
            </a:r>
            <a:r>
              <a:rPr dirty="0" sz="2000" spc="-20">
                <a:latin typeface="Microsoft Sans Serif"/>
                <a:cs typeface="Microsoft Sans Serif"/>
              </a:rPr>
              <a:t>продуктов</a:t>
            </a:r>
            <a:r>
              <a:rPr dirty="0" sz="2000" spc="-6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БИТ.ГОЗ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6588484" y="2473406"/>
            <a:ext cx="5629275" cy="2329815"/>
            <a:chOff x="6588484" y="2473406"/>
            <a:chExt cx="5629275" cy="2329815"/>
          </a:xfrm>
        </p:grpSpPr>
        <p:sp>
          <p:nvSpPr>
            <p:cNvPr id="8" name="object 8" descr=""/>
            <p:cNvSpPr/>
            <p:nvPr/>
          </p:nvSpPr>
          <p:spPr>
            <a:xfrm>
              <a:off x="6593247" y="2478169"/>
              <a:ext cx="5619750" cy="2320290"/>
            </a:xfrm>
            <a:custGeom>
              <a:avLst/>
              <a:gdLst/>
              <a:ahLst/>
              <a:cxnLst/>
              <a:rect l="l" t="t" r="r" b="b"/>
              <a:pathLst>
                <a:path w="5619750" h="2320290">
                  <a:moveTo>
                    <a:pt x="5524482" y="2320169"/>
                  </a:moveTo>
                  <a:lnTo>
                    <a:pt x="95266" y="2320169"/>
                  </a:lnTo>
                  <a:lnTo>
                    <a:pt x="58184" y="2312683"/>
                  </a:lnTo>
                  <a:lnTo>
                    <a:pt x="27902" y="2292267"/>
                  </a:lnTo>
                  <a:lnTo>
                    <a:pt x="7486" y="2261985"/>
                  </a:lnTo>
                  <a:lnTo>
                    <a:pt x="0" y="2224903"/>
                  </a:lnTo>
                  <a:lnTo>
                    <a:pt x="0" y="95266"/>
                  </a:lnTo>
                  <a:lnTo>
                    <a:pt x="7486" y="58184"/>
                  </a:lnTo>
                  <a:lnTo>
                    <a:pt x="27902" y="27902"/>
                  </a:lnTo>
                  <a:lnTo>
                    <a:pt x="58184" y="7486"/>
                  </a:lnTo>
                  <a:lnTo>
                    <a:pt x="95266" y="0"/>
                  </a:lnTo>
                  <a:lnTo>
                    <a:pt x="5524482" y="0"/>
                  </a:lnTo>
                  <a:lnTo>
                    <a:pt x="5577337" y="16005"/>
                  </a:lnTo>
                  <a:lnTo>
                    <a:pt x="5612497" y="58809"/>
                  </a:lnTo>
                  <a:lnTo>
                    <a:pt x="5619749" y="95266"/>
                  </a:lnTo>
                  <a:lnTo>
                    <a:pt x="5619749" y="2224903"/>
                  </a:lnTo>
                  <a:lnTo>
                    <a:pt x="5612262" y="2261985"/>
                  </a:lnTo>
                  <a:lnTo>
                    <a:pt x="5591846" y="2292267"/>
                  </a:lnTo>
                  <a:lnTo>
                    <a:pt x="5561564" y="2312683"/>
                  </a:lnTo>
                  <a:lnTo>
                    <a:pt x="5524482" y="2320169"/>
                  </a:lnTo>
                  <a:close/>
                </a:path>
              </a:pathLst>
            </a:custGeom>
            <a:solidFill>
              <a:srgbClr val="FFCC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593247" y="2478169"/>
              <a:ext cx="5619750" cy="2320290"/>
            </a:xfrm>
            <a:custGeom>
              <a:avLst/>
              <a:gdLst/>
              <a:ahLst/>
              <a:cxnLst/>
              <a:rect l="l" t="t" r="r" b="b"/>
              <a:pathLst>
                <a:path w="5619750" h="2320290">
                  <a:moveTo>
                    <a:pt x="0" y="95266"/>
                  </a:moveTo>
                  <a:lnTo>
                    <a:pt x="7486" y="58184"/>
                  </a:lnTo>
                  <a:lnTo>
                    <a:pt x="27902" y="27902"/>
                  </a:lnTo>
                  <a:lnTo>
                    <a:pt x="58184" y="7486"/>
                  </a:lnTo>
                  <a:lnTo>
                    <a:pt x="95266" y="0"/>
                  </a:lnTo>
                  <a:lnTo>
                    <a:pt x="5524482" y="0"/>
                  </a:lnTo>
                  <a:lnTo>
                    <a:pt x="5577337" y="16005"/>
                  </a:lnTo>
                  <a:lnTo>
                    <a:pt x="5612497" y="58809"/>
                  </a:lnTo>
                  <a:lnTo>
                    <a:pt x="5619749" y="95266"/>
                  </a:lnTo>
                  <a:lnTo>
                    <a:pt x="5619749" y="2224903"/>
                  </a:lnTo>
                  <a:lnTo>
                    <a:pt x="5612262" y="2261985"/>
                  </a:lnTo>
                  <a:lnTo>
                    <a:pt x="5591846" y="2292267"/>
                  </a:lnTo>
                  <a:lnTo>
                    <a:pt x="5561564" y="2312683"/>
                  </a:lnTo>
                  <a:lnTo>
                    <a:pt x="5524482" y="2320169"/>
                  </a:lnTo>
                  <a:lnTo>
                    <a:pt x="95266" y="2320169"/>
                  </a:lnTo>
                  <a:lnTo>
                    <a:pt x="58184" y="2312683"/>
                  </a:lnTo>
                  <a:lnTo>
                    <a:pt x="27902" y="2292267"/>
                  </a:lnTo>
                  <a:lnTo>
                    <a:pt x="7486" y="2261985"/>
                  </a:lnTo>
                  <a:lnTo>
                    <a:pt x="0" y="2224903"/>
                  </a:lnTo>
                  <a:lnTo>
                    <a:pt x="0" y="95266"/>
                  </a:lnTo>
                  <a:close/>
                </a:path>
              </a:pathLst>
            </a:custGeom>
            <a:ln w="9524">
              <a:solidFill>
                <a:srgbClr val="E4B2C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7105445" y="2518471"/>
            <a:ext cx="3218815" cy="1990725"/>
          </a:xfrm>
          <a:prstGeom prst="rect">
            <a:avLst/>
          </a:prstGeom>
        </p:spPr>
        <p:txBody>
          <a:bodyPr wrap="square" lIns="0" tIns="1835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dirty="0" sz="2200" spc="-10" b="1">
                <a:latin typeface="Arial"/>
                <a:cs typeface="Arial"/>
              </a:rPr>
              <a:t>Связаться</a:t>
            </a:r>
            <a:r>
              <a:rPr dirty="0" sz="2200" spc="-45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с</a:t>
            </a:r>
            <a:r>
              <a:rPr dirty="0" sz="2200" spc="-45" b="1">
                <a:latin typeface="Arial"/>
                <a:cs typeface="Arial"/>
              </a:rPr>
              <a:t> </a:t>
            </a:r>
            <a:r>
              <a:rPr dirty="0" sz="2200" spc="-20" b="1">
                <a:latin typeface="Arial"/>
                <a:cs typeface="Arial"/>
              </a:rPr>
              <a:t>нами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5"/>
              </a:spcBef>
            </a:pPr>
            <a:r>
              <a:rPr dirty="0" sz="2000" b="1">
                <a:latin typeface="Arial"/>
                <a:cs typeface="Arial"/>
              </a:rPr>
              <a:t>Тел.:</a:t>
            </a:r>
            <a:r>
              <a:rPr dirty="0" sz="2000" spc="-35" b="1">
                <a:latin typeface="Arial"/>
                <a:cs typeface="Arial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+7</a:t>
            </a:r>
            <a:r>
              <a:rPr dirty="0" sz="2000" spc="-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(925)</a:t>
            </a:r>
            <a:r>
              <a:rPr dirty="0" sz="2000" spc="-10">
                <a:latin typeface="Microsoft Sans Serif"/>
                <a:cs typeface="Microsoft Sans Serif"/>
              </a:rPr>
              <a:t> 731-45-</a:t>
            </a:r>
            <a:r>
              <a:rPr dirty="0" sz="2000" spc="-25">
                <a:latin typeface="Microsoft Sans Serif"/>
                <a:cs typeface="Microsoft Sans Serif"/>
              </a:rPr>
              <a:t>31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535"/>
              </a:spcBef>
            </a:pPr>
            <a:r>
              <a:rPr dirty="0" sz="2000" b="1">
                <a:latin typeface="Arial"/>
                <a:cs typeface="Arial"/>
              </a:rPr>
              <a:t>Email:</a:t>
            </a:r>
            <a:r>
              <a:rPr dirty="0" sz="2000" spc="-5" b="1">
                <a:latin typeface="Arial"/>
                <a:cs typeface="Arial"/>
              </a:rPr>
              <a:t> </a:t>
            </a:r>
            <a:r>
              <a:rPr dirty="0" sz="2000" spc="-10">
                <a:latin typeface="Microsoft Sans Serif"/>
                <a:cs typeface="Microsoft Sans Serif"/>
                <a:hlinkClick r:id="rId2"/>
              </a:rPr>
              <a:t>anifilippova@1cbit.ru</a:t>
            </a:r>
            <a:endParaRPr sz="2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525"/>
              </a:spcBef>
            </a:pPr>
            <a:r>
              <a:rPr dirty="0" sz="2000" spc="-10" b="1">
                <a:latin typeface="Arial"/>
                <a:cs typeface="Arial"/>
              </a:rPr>
              <a:t>Telegram:</a:t>
            </a:r>
            <a:r>
              <a:rPr dirty="0" sz="2000" spc="-90" b="1">
                <a:latin typeface="Arial"/>
                <a:cs typeface="Arial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@filippova_a_i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655676" y="5060027"/>
            <a:ext cx="11562080" cy="1694814"/>
            <a:chOff x="655676" y="5060027"/>
            <a:chExt cx="11562080" cy="1694814"/>
          </a:xfrm>
        </p:grpSpPr>
        <p:sp>
          <p:nvSpPr>
            <p:cNvPr id="12" name="object 12" descr=""/>
            <p:cNvSpPr/>
            <p:nvPr/>
          </p:nvSpPr>
          <p:spPr>
            <a:xfrm>
              <a:off x="660438" y="5064790"/>
              <a:ext cx="11552555" cy="1685289"/>
            </a:xfrm>
            <a:custGeom>
              <a:avLst/>
              <a:gdLst/>
              <a:ahLst/>
              <a:cxnLst/>
              <a:rect l="l" t="t" r="r" b="b"/>
              <a:pathLst>
                <a:path w="11552555" h="1685290">
                  <a:moveTo>
                    <a:pt x="11457283" y="1685091"/>
                  </a:moveTo>
                  <a:lnTo>
                    <a:pt x="95275" y="1685091"/>
                  </a:lnTo>
                  <a:lnTo>
                    <a:pt x="58189" y="1677604"/>
                  </a:lnTo>
                  <a:lnTo>
                    <a:pt x="27905" y="1657185"/>
                  </a:lnTo>
                  <a:lnTo>
                    <a:pt x="7487" y="1626901"/>
                  </a:lnTo>
                  <a:lnTo>
                    <a:pt x="0" y="1589816"/>
                  </a:lnTo>
                  <a:lnTo>
                    <a:pt x="0" y="95275"/>
                  </a:lnTo>
                  <a:lnTo>
                    <a:pt x="7487" y="58189"/>
                  </a:lnTo>
                  <a:lnTo>
                    <a:pt x="27905" y="27905"/>
                  </a:lnTo>
                  <a:lnTo>
                    <a:pt x="58189" y="7487"/>
                  </a:lnTo>
                  <a:lnTo>
                    <a:pt x="95275" y="0"/>
                  </a:lnTo>
                  <a:lnTo>
                    <a:pt x="11457283" y="0"/>
                  </a:lnTo>
                  <a:lnTo>
                    <a:pt x="11510142" y="16007"/>
                  </a:lnTo>
                  <a:lnTo>
                    <a:pt x="11545306" y="58814"/>
                  </a:lnTo>
                  <a:lnTo>
                    <a:pt x="11552558" y="95275"/>
                  </a:lnTo>
                  <a:lnTo>
                    <a:pt x="11552558" y="1589816"/>
                  </a:lnTo>
                  <a:lnTo>
                    <a:pt x="11545071" y="1626901"/>
                  </a:lnTo>
                  <a:lnTo>
                    <a:pt x="11524653" y="1657185"/>
                  </a:lnTo>
                  <a:lnTo>
                    <a:pt x="11494369" y="1677604"/>
                  </a:lnTo>
                  <a:lnTo>
                    <a:pt x="11457283" y="1685091"/>
                  </a:lnTo>
                  <a:close/>
                </a:path>
              </a:pathLst>
            </a:custGeom>
            <a:solidFill>
              <a:srgbClr val="FFCC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660438" y="5064790"/>
              <a:ext cx="11552555" cy="1685289"/>
            </a:xfrm>
            <a:custGeom>
              <a:avLst/>
              <a:gdLst/>
              <a:ahLst/>
              <a:cxnLst/>
              <a:rect l="l" t="t" r="r" b="b"/>
              <a:pathLst>
                <a:path w="11552555" h="1685290">
                  <a:moveTo>
                    <a:pt x="0" y="95275"/>
                  </a:moveTo>
                  <a:lnTo>
                    <a:pt x="7487" y="58189"/>
                  </a:lnTo>
                  <a:lnTo>
                    <a:pt x="27905" y="27905"/>
                  </a:lnTo>
                  <a:lnTo>
                    <a:pt x="58189" y="7487"/>
                  </a:lnTo>
                  <a:lnTo>
                    <a:pt x="95275" y="0"/>
                  </a:lnTo>
                  <a:lnTo>
                    <a:pt x="11457283" y="0"/>
                  </a:lnTo>
                  <a:lnTo>
                    <a:pt x="11510142" y="16007"/>
                  </a:lnTo>
                  <a:lnTo>
                    <a:pt x="11545306" y="58814"/>
                  </a:lnTo>
                  <a:lnTo>
                    <a:pt x="11552558" y="95275"/>
                  </a:lnTo>
                  <a:lnTo>
                    <a:pt x="11552558" y="1589816"/>
                  </a:lnTo>
                  <a:lnTo>
                    <a:pt x="11545071" y="1626901"/>
                  </a:lnTo>
                  <a:lnTo>
                    <a:pt x="11524653" y="1657185"/>
                  </a:lnTo>
                  <a:lnTo>
                    <a:pt x="11494369" y="1677604"/>
                  </a:lnTo>
                  <a:lnTo>
                    <a:pt x="11457283" y="1685091"/>
                  </a:lnTo>
                  <a:lnTo>
                    <a:pt x="95275" y="1685091"/>
                  </a:lnTo>
                  <a:lnTo>
                    <a:pt x="58189" y="1677604"/>
                  </a:lnTo>
                  <a:lnTo>
                    <a:pt x="27905" y="1657185"/>
                  </a:lnTo>
                  <a:lnTo>
                    <a:pt x="7487" y="1626901"/>
                  </a:lnTo>
                  <a:lnTo>
                    <a:pt x="0" y="1589816"/>
                  </a:lnTo>
                  <a:lnTo>
                    <a:pt x="0" y="95275"/>
                  </a:lnTo>
                  <a:close/>
                </a:path>
              </a:pathLst>
            </a:custGeom>
            <a:ln w="9524">
              <a:solidFill>
                <a:srgbClr val="E4B2C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1086098" y="5105717"/>
            <a:ext cx="10001250" cy="1428115"/>
          </a:xfrm>
          <a:prstGeom prst="rect">
            <a:avLst/>
          </a:prstGeom>
        </p:spPr>
        <p:txBody>
          <a:bodyPr wrap="square" lIns="0" tIns="1841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0"/>
              </a:spcBef>
            </a:pPr>
            <a:r>
              <a:rPr dirty="0" sz="2200" b="1">
                <a:latin typeface="Arial"/>
                <a:cs typeface="Arial"/>
              </a:rPr>
              <a:t>Записаться</a:t>
            </a:r>
            <a:r>
              <a:rPr dirty="0" sz="2200" spc="-65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на</a:t>
            </a:r>
            <a:r>
              <a:rPr dirty="0" sz="2200" spc="-65" b="1">
                <a:latin typeface="Arial"/>
                <a:cs typeface="Arial"/>
              </a:rPr>
              <a:t> </a:t>
            </a:r>
            <a:r>
              <a:rPr dirty="0" sz="2200" spc="-10" b="1">
                <a:latin typeface="Arial"/>
                <a:cs typeface="Arial"/>
              </a:rPr>
              <a:t>демонстрацию</a:t>
            </a:r>
            <a:r>
              <a:rPr dirty="0" sz="2200" spc="-75" b="1">
                <a:latin typeface="Arial"/>
                <a:cs typeface="Arial"/>
              </a:rPr>
              <a:t> </a:t>
            </a:r>
            <a:r>
              <a:rPr dirty="0" sz="2200" spc="-10" b="1">
                <a:latin typeface="Arial"/>
                <a:cs typeface="Arial"/>
              </a:rPr>
              <a:t>решения</a:t>
            </a:r>
            <a:endParaRPr sz="2200">
              <a:latin typeface="Arial"/>
              <a:cs typeface="Arial"/>
            </a:endParaRPr>
          </a:p>
          <a:p>
            <a:pPr marL="12700" marR="5080">
              <a:lnSpc>
                <a:spcPct val="142500"/>
              </a:lnSpc>
              <a:spcBef>
                <a:spcPts val="210"/>
              </a:spcBef>
              <a:tabLst>
                <a:tab pos="1851660" algn="l"/>
              </a:tabLst>
            </a:pPr>
            <a:r>
              <a:rPr dirty="0" sz="2000">
                <a:latin typeface="Microsoft Sans Serif"/>
                <a:cs typeface="Microsoft Sans Serif"/>
              </a:rPr>
              <a:t>Просто</a:t>
            </a:r>
            <a:r>
              <a:rPr dirty="0" sz="2000" spc="-4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свяжитесь</a:t>
            </a:r>
            <a:r>
              <a:rPr dirty="0" sz="2000" spc="-4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с</a:t>
            </a:r>
            <a:r>
              <a:rPr dirty="0" sz="2000" spc="-45">
                <a:latin typeface="Microsoft Sans Serif"/>
                <a:cs typeface="Microsoft Sans Serif"/>
              </a:rPr>
              <a:t> </a:t>
            </a:r>
            <a:r>
              <a:rPr dirty="0" sz="2000" spc="-25">
                <a:latin typeface="Microsoft Sans Serif"/>
                <a:cs typeface="Microsoft Sans Serif"/>
              </a:rPr>
              <a:t>менеджером,</a:t>
            </a:r>
            <a:r>
              <a:rPr dirty="0" sz="2000" spc="-4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чтобы</a:t>
            </a:r>
            <a:r>
              <a:rPr dirty="0" sz="2000" spc="-4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забронировать</a:t>
            </a:r>
            <a:r>
              <a:rPr dirty="0" sz="2000" spc="-4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слот</a:t>
            </a:r>
            <a:r>
              <a:rPr dirty="0" sz="2000" spc="-4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для</a:t>
            </a:r>
            <a:r>
              <a:rPr dirty="0" sz="2000" spc="-40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проведения демонстрации</a:t>
            </a:r>
            <a:r>
              <a:rPr dirty="0" sz="2000">
                <a:latin typeface="Microsoft Sans Serif"/>
                <a:cs typeface="Microsoft Sans Serif"/>
              </a:rPr>
              <a:t>	</a:t>
            </a:r>
            <a:r>
              <a:rPr dirty="0" sz="2000" spc="-10">
                <a:latin typeface="Microsoft Sans Serif"/>
                <a:cs typeface="Microsoft Sans Serif"/>
              </a:rPr>
              <a:t>подсистемы</a:t>
            </a:r>
            <a:r>
              <a:rPr dirty="0" sz="2000" spc="-30">
                <a:latin typeface="Microsoft Sans Serif"/>
                <a:cs typeface="Microsoft Sans Serif"/>
              </a:rPr>
              <a:t> </a:t>
            </a:r>
            <a:r>
              <a:rPr dirty="0" sz="2000" spc="-70">
                <a:latin typeface="Microsoft Sans Serif"/>
                <a:cs typeface="Microsoft Sans Serif"/>
              </a:rPr>
              <a:t>БИТ.ГОЗ</a:t>
            </a:r>
            <a:r>
              <a:rPr dirty="0" sz="2000" spc="-2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для</a:t>
            </a:r>
            <a:r>
              <a:rPr dirty="0" sz="2000" spc="-25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1С:ERP</a:t>
            </a:r>
            <a:r>
              <a:rPr dirty="0" sz="2000" spc="-60">
                <a:latin typeface="Microsoft Sans Serif"/>
                <a:cs typeface="Microsoft Sans Serif"/>
              </a:rPr>
              <a:t> </a:t>
            </a:r>
            <a:r>
              <a:rPr dirty="0" sz="2000">
                <a:latin typeface="Microsoft Sans Serif"/>
                <a:cs typeface="Microsoft Sans Serif"/>
              </a:rPr>
              <a:t>или</a:t>
            </a:r>
            <a:r>
              <a:rPr dirty="0" sz="2000" spc="-25">
                <a:latin typeface="Microsoft Sans Serif"/>
                <a:cs typeface="Microsoft Sans Serif"/>
              </a:rPr>
              <a:t> </a:t>
            </a:r>
            <a:r>
              <a:rPr dirty="0" sz="2000" spc="-30">
                <a:latin typeface="Microsoft Sans Serif"/>
                <a:cs typeface="Microsoft Sans Serif"/>
              </a:rPr>
              <a:t>закажите</a:t>
            </a:r>
            <a:r>
              <a:rPr dirty="0" sz="2000" spc="-25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тест-</a:t>
            </a:r>
            <a:r>
              <a:rPr dirty="0" sz="2000">
                <a:latin typeface="Microsoft Sans Serif"/>
                <a:cs typeface="Microsoft Sans Serif"/>
              </a:rPr>
              <a:t>драйв</a:t>
            </a:r>
            <a:r>
              <a:rPr dirty="0" sz="2000" spc="-30">
                <a:latin typeface="Microsoft Sans Serif"/>
                <a:cs typeface="Microsoft Sans Serif"/>
              </a:rPr>
              <a:t> </a:t>
            </a:r>
            <a:r>
              <a:rPr dirty="0" sz="2000" spc="-10">
                <a:latin typeface="Microsoft Sans Serif"/>
                <a:cs typeface="Microsoft Sans Serif"/>
              </a:rPr>
              <a:t>решения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Подсистема БИТ.ГОЗ для 1С:БП.pptx</dc:title>
  <dcterms:created xsi:type="dcterms:W3CDTF">2026-05-06T09:42:13Z</dcterms:created>
  <dcterms:modified xsi:type="dcterms:W3CDTF">2026-05-06T09:42:13Z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2026-05-06T00:00:00Z</vt:filetime>
  </property>
  <property fmtid="{D5CDD505-2E9C-101B-9397-08002B2CF9AE}" pid="3" name="Creator">
    <vt:lpwstr>Google</vt:lpwstr>
  </property>
  <property fmtid="{D5CDD505-2E9C-101B-9397-08002B2CF9AE}" pid="4" name="LastSaved">
    <vt:filetime>2026-05-06T00:00:00Z</vt:filetime>
  </property>
</Properties>
</file>